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42"/>
  </p:notesMasterIdLst>
  <p:sldIdLst>
    <p:sldId id="256" r:id="rId2"/>
    <p:sldId id="275" r:id="rId3"/>
    <p:sldId id="276" r:id="rId4"/>
    <p:sldId id="285" r:id="rId5"/>
    <p:sldId id="288" r:id="rId6"/>
    <p:sldId id="286" r:id="rId7"/>
    <p:sldId id="293" r:id="rId8"/>
    <p:sldId id="294" r:id="rId9"/>
    <p:sldId id="287" r:id="rId10"/>
    <p:sldId id="291" r:id="rId11"/>
    <p:sldId id="292" r:id="rId12"/>
    <p:sldId id="289" r:id="rId13"/>
    <p:sldId id="295" r:id="rId14"/>
    <p:sldId id="296" r:id="rId15"/>
    <p:sldId id="297" r:id="rId16"/>
    <p:sldId id="298" r:id="rId17"/>
    <p:sldId id="284" r:id="rId18"/>
    <p:sldId id="283" r:id="rId19"/>
    <p:sldId id="259" r:id="rId20"/>
    <p:sldId id="257" r:id="rId21"/>
    <p:sldId id="260" r:id="rId22"/>
    <p:sldId id="277" r:id="rId23"/>
    <p:sldId id="278" r:id="rId24"/>
    <p:sldId id="279" r:id="rId25"/>
    <p:sldId id="281" r:id="rId26"/>
    <p:sldId id="282" r:id="rId27"/>
    <p:sldId id="261" r:id="rId28"/>
    <p:sldId id="262" r:id="rId29"/>
    <p:sldId id="263" r:id="rId30"/>
    <p:sldId id="264" r:id="rId31"/>
    <p:sldId id="265" r:id="rId32"/>
    <p:sldId id="266" r:id="rId33"/>
    <p:sldId id="267" r:id="rId34"/>
    <p:sldId id="268" r:id="rId35"/>
    <p:sldId id="269" r:id="rId36"/>
    <p:sldId id="273" r:id="rId37"/>
    <p:sldId id="270" r:id="rId38"/>
    <p:sldId id="271" r:id="rId39"/>
    <p:sldId id="272" r:id="rId40"/>
    <p:sldId id="274"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 Intro" id="{11147336-56EA-5046-9079-78A87C40D313}">
          <p14:sldIdLst>
            <p14:sldId id="256"/>
            <p14:sldId id="275"/>
            <p14:sldId id="276"/>
          </p14:sldIdLst>
        </p14:section>
        <p14:section name="Intuition.. what about it?" id="{C84BFDD6-1946-4816-A31A-412C3BA75D52}">
          <p14:sldIdLst>
            <p14:sldId id="285"/>
            <p14:sldId id="288"/>
            <p14:sldId id="286"/>
            <p14:sldId id="293"/>
            <p14:sldId id="294"/>
            <p14:sldId id="287"/>
            <p14:sldId id="291"/>
            <p14:sldId id="292"/>
            <p14:sldId id="289"/>
            <p14:sldId id="295"/>
          </p14:sldIdLst>
        </p14:section>
        <p14:section name="Tooling..." id="{03E7F9DE-09EE-4EFA-BCA6-E64E6471A7F5}">
          <p14:sldIdLst>
            <p14:sldId id="296"/>
            <p14:sldId id="297"/>
            <p14:sldId id="298"/>
          </p14:sldIdLst>
        </p14:section>
        <p14:section name="Why - Why does this matter to me?" id="{A8BFA1ED-CE42-BA4F-A8BF-203A0E098625}">
          <p14:sldIdLst>
            <p14:sldId id="284"/>
            <p14:sldId id="283"/>
            <p14:sldId id="259"/>
            <p14:sldId id="257"/>
            <p14:sldId id="260"/>
          </p14:sldIdLst>
        </p14:section>
        <p14:section name="How - How do I use this for myself?" id="{D42A53D6-14B2-8648-AA04-3C8B0ABA4219}">
          <p14:sldIdLst>
            <p14:sldId id="277"/>
            <p14:sldId id="278"/>
            <p14:sldId id="279"/>
            <p14:sldId id="281"/>
            <p14:sldId id="282"/>
            <p14:sldId id="261"/>
            <p14:sldId id="262"/>
            <p14:sldId id="263"/>
            <p14:sldId id="264"/>
            <p14:sldId id="265"/>
            <p14:sldId id="266"/>
            <p14:sldId id="267"/>
            <p14:sldId id="268"/>
            <p14:sldId id="269"/>
            <p14:sldId id="273"/>
          </p14:sldIdLst>
        </p14:section>
        <p14:section name="What - What must I do?" id="{D8A4E9E3-C842-9C47-8B09-035D499D2030}">
          <p14:sldIdLst>
            <p14:sldId id="270"/>
            <p14:sldId id="271"/>
            <p14:sldId id="272"/>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22"/>
    <p:restoredTop sz="96327"/>
  </p:normalViewPr>
  <p:slideViewPr>
    <p:cSldViewPr snapToGrid="0">
      <p:cViewPr varScale="1">
        <p:scale>
          <a:sx n="92" d="100"/>
          <a:sy n="92" d="100"/>
        </p:scale>
        <p:origin x="120" y="13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33952-F745-4269-B80B-7731C988BA9B}" type="datetimeFigureOut">
              <a:rPr lang="en-US" smtClean="0"/>
              <a:t>10/29/2023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4F81-3B73-4B79-A4ED-5401DAC6886A}" type="slidenum">
              <a:rPr lang="en-US" smtClean="0"/>
              <a:t>‹#›</a:t>
            </a:fld>
            <a:endParaRPr lang="en-US"/>
          </a:p>
        </p:txBody>
      </p:sp>
    </p:spTree>
    <p:extLst>
      <p:ext uri="{BB962C8B-B14F-4D97-AF65-F5344CB8AC3E}">
        <p14:creationId xmlns:p14="http://schemas.microsoft.com/office/powerpoint/2010/main" val="1635052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was this graph on the use of intuition in books… which lead to.. 1877…</a:t>
            </a:r>
          </a:p>
        </p:txBody>
      </p:sp>
      <p:sp>
        <p:nvSpPr>
          <p:cNvPr id="4" name="Slide Number Placeholder 3"/>
          <p:cNvSpPr>
            <a:spLocks noGrp="1"/>
          </p:cNvSpPr>
          <p:nvPr>
            <p:ph type="sldNum" sz="quarter" idx="5"/>
          </p:nvPr>
        </p:nvSpPr>
        <p:spPr/>
        <p:txBody>
          <a:bodyPr/>
          <a:lstStyle/>
          <a:p>
            <a:fld id="{10A84F81-3B73-4B79-A4ED-5401DAC6886A}" type="slidenum">
              <a:rPr lang="en-US" smtClean="0"/>
              <a:t>6</a:t>
            </a:fld>
            <a:endParaRPr lang="en-US"/>
          </a:p>
        </p:txBody>
      </p:sp>
    </p:spTree>
    <p:extLst>
      <p:ext uri="{BB962C8B-B14F-4D97-AF65-F5344CB8AC3E}">
        <p14:creationId xmlns:p14="http://schemas.microsoft.com/office/powerpoint/2010/main" val="524031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Sir William David Ross… </a:t>
            </a:r>
          </a:p>
        </p:txBody>
      </p:sp>
      <p:sp>
        <p:nvSpPr>
          <p:cNvPr id="4" name="Slide Number Placeholder 3"/>
          <p:cNvSpPr>
            <a:spLocks noGrp="1"/>
          </p:cNvSpPr>
          <p:nvPr>
            <p:ph type="sldNum" sz="quarter" idx="5"/>
          </p:nvPr>
        </p:nvSpPr>
        <p:spPr/>
        <p:txBody>
          <a:bodyPr/>
          <a:lstStyle/>
          <a:p>
            <a:fld id="{10A84F81-3B73-4B79-A4ED-5401DAC6886A}" type="slidenum">
              <a:rPr lang="en-US" smtClean="0"/>
              <a:t>7</a:t>
            </a:fld>
            <a:endParaRPr lang="en-US"/>
          </a:p>
        </p:txBody>
      </p:sp>
    </p:spTree>
    <p:extLst>
      <p:ext uri="{BB962C8B-B14F-4D97-AF65-F5344CB8AC3E}">
        <p14:creationId xmlns:p14="http://schemas.microsoft.com/office/powerpoint/2010/main" val="863041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Sir William David Ross… intuition is listed 741 times in 641 pages…</a:t>
            </a:r>
          </a:p>
        </p:txBody>
      </p:sp>
      <p:sp>
        <p:nvSpPr>
          <p:cNvPr id="4" name="Slide Number Placeholder 3"/>
          <p:cNvSpPr>
            <a:spLocks noGrp="1"/>
          </p:cNvSpPr>
          <p:nvPr>
            <p:ph type="sldNum" sz="quarter" idx="5"/>
          </p:nvPr>
        </p:nvSpPr>
        <p:spPr/>
        <p:txBody>
          <a:bodyPr/>
          <a:lstStyle/>
          <a:p>
            <a:fld id="{10A84F81-3B73-4B79-A4ED-5401DAC6886A}" type="slidenum">
              <a:rPr lang="en-US" smtClean="0"/>
              <a:t>8</a:t>
            </a:fld>
            <a:endParaRPr lang="en-US"/>
          </a:p>
        </p:txBody>
      </p:sp>
    </p:spTree>
    <p:extLst>
      <p:ext uri="{BB962C8B-B14F-4D97-AF65-F5344CB8AC3E}">
        <p14:creationId xmlns:p14="http://schemas.microsoft.com/office/powerpoint/2010/main" val="2939982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7757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0099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056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51780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278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623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26367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7075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1139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pic>
        <p:nvPicPr>
          <p:cNvPr id="9" name="Picture 8" descr="A white text on a black background&#10;&#10;Description automatically generated">
            <a:extLst>
              <a:ext uri="{FF2B5EF4-FFF2-40B4-BE49-F238E27FC236}">
                <a16:creationId xmlns:a16="http://schemas.microsoft.com/office/drawing/2014/main" id="{3310FA38-0288-5FFB-9212-4DAD2F2EC7BF}"/>
              </a:ext>
            </a:extLst>
          </p:cNvPr>
          <p:cNvPicPr>
            <a:picLocks noChangeAspect="1"/>
          </p:cNvPicPr>
          <p:nvPr userDrawn="1"/>
        </p:nvPicPr>
        <p:blipFill>
          <a:blip r:embed="rId2"/>
          <a:stretch>
            <a:fillRect/>
          </a:stretch>
        </p:blipFill>
        <p:spPr>
          <a:xfrm>
            <a:off x="10742612" y="6326982"/>
            <a:ext cx="1449388" cy="531018"/>
          </a:xfrm>
          <a:prstGeom prst="rect">
            <a:avLst/>
          </a:prstGeom>
        </p:spPr>
      </p:pic>
    </p:spTree>
    <p:extLst>
      <p:ext uri="{BB962C8B-B14F-4D97-AF65-F5344CB8AC3E}">
        <p14:creationId xmlns:p14="http://schemas.microsoft.com/office/powerpoint/2010/main" val="429488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5536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78946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6062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283728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2007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1935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smtClean="0"/>
              <a:pPr/>
              <a:t>10/28/2023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3241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10/28/2023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9514351"/>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ideo" Target="https://www.youtube.com/embed/cdPmFi9MII0?start=38&amp;feature=oembed"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compiler-explorer.com/z/4KzbEhMK3" TargetMode="External"/><Relationship Id="rId2" Type="http://schemas.openxmlformats.org/officeDocument/2006/relationships/hyperlink" Target="https://compiler-explorer.com/z/MxPxo4cb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google.com/search?sca_esv=577644912&amp;q=instinctive&amp;si=ALGXSlY7Tk5u3AnUd39hr4eAN0grGIB1Gms3RM3ncaRAWGlzZF1NI66ySQkVS4O4J7DK-L5vggFda28UHV53LA_1o04nxZrU5RqOKdHeAsUMQQyNkPEMsDA%3D&amp;expnd=1" TargetMode="External"/><Relationship Id="rId2" Type="http://schemas.openxmlformats.org/officeDocument/2006/relationships/hyperlink" Target="https://www.google.com/search?sca_esv=577644912&amp;q=reasoning&amp;si=ALGXSlb6hSjuI-stkeAspHuNXR7xS_c_OsP02Gs9R9lPbOpBPhFNcWG9ifNPFo-rNaGCkFZ4vyXMP1uvz4bbXhfOk4el90EFuOR6SvS6V3NoSgY9HzOxghM%3D&amp;expnd=1"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gutenberg.org/files/4280/4280-h/4280-h.ht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49AC0-897B-70FD-EE26-117E494E49F7}"/>
              </a:ext>
            </a:extLst>
          </p:cNvPr>
          <p:cNvSpPr>
            <a:spLocks noGrp="1"/>
          </p:cNvSpPr>
          <p:nvPr>
            <p:ph type="ctrTitle"/>
          </p:nvPr>
        </p:nvSpPr>
        <p:spPr/>
        <p:txBody>
          <a:bodyPr/>
          <a:lstStyle/>
          <a:p>
            <a:r>
              <a:rPr lang="en-US" dirty="0"/>
              <a:t>Tooling intuition</a:t>
            </a:r>
          </a:p>
        </p:txBody>
      </p:sp>
      <p:sp>
        <p:nvSpPr>
          <p:cNvPr id="3" name="Subtitle 2">
            <a:extLst>
              <a:ext uri="{FF2B5EF4-FFF2-40B4-BE49-F238E27FC236}">
                <a16:creationId xmlns:a16="http://schemas.microsoft.com/office/drawing/2014/main" id="{57620087-520D-6F6B-D8B6-9644AA9CDE41}"/>
              </a:ext>
            </a:extLst>
          </p:cNvPr>
          <p:cNvSpPr>
            <a:spLocks noGrp="1"/>
          </p:cNvSpPr>
          <p:nvPr>
            <p:ph type="subTitle" idx="1"/>
          </p:nvPr>
        </p:nvSpPr>
        <p:spPr/>
        <p:txBody>
          <a:bodyPr/>
          <a:lstStyle/>
          <a:p>
            <a:r>
              <a:rPr lang="en-US" dirty="0"/>
              <a:t>Back 2 basics</a:t>
            </a:r>
          </a:p>
        </p:txBody>
      </p:sp>
    </p:spTree>
    <p:extLst>
      <p:ext uri="{BB962C8B-B14F-4D97-AF65-F5344CB8AC3E}">
        <p14:creationId xmlns:p14="http://schemas.microsoft.com/office/powerpoint/2010/main" val="3775119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DD077-876A-5EAE-A743-BAB02A5F7F6E}"/>
              </a:ext>
            </a:extLst>
          </p:cNvPr>
          <p:cNvSpPr>
            <a:spLocks noGrp="1"/>
          </p:cNvSpPr>
          <p:nvPr>
            <p:ph type="title"/>
          </p:nvPr>
        </p:nvSpPr>
        <p:spPr/>
        <p:txBody>
          <a:bodyPr/>
          <a:lstStyle/>
          <a:p>
            <a:r>
              <a:rPr lang="en-US" dirty="0"/>
              <a:t>The latest dance song had Intuition in the title…</a:t>
            </a:r>
          </a:p>
        </p:txBody>
      </p:sp>
      <p:pic>
        <p:nvPicPr>
          <p:cNvPr id="4" name="Online Media 3" title="Masculine Intuition by The Music Machine 2x 🎶 American Bandstand '67 Jan 7 1967">
            <a:hlinkClick r:id="" action="ppaction://media"/>
            <a:extLst>
              <a:ext uri="{FF2B5EF4-FFF2-40B4-BE49-F238E27FC236}">
                <a16:creationId xmlns:a16="http://schemas.microsoft.com/office/drawing/2014/main" id="{CB9589D5-513E-E084-5785-05EFC8F1081A}"/>
              </a:ext>
            </a:extLst>
          </p:cNvPr>
          <p:cNvPicPr>
            <a:picLocks noGrp="1" noRot="1" noChangeAspect="1"/>
          </p:cNvPicPr>
          <p:nvPr>
            <p:ph idx="1"/>
            <a:videoFile r:link="rId1"/>
          </p:nvPr>
        </p:nvPicPr>
        <p:blipFill>
          <a:blip r:embed="rId3"/>
          <a:stretch>
            <a:fillRect/>
          </a:stretch>
        </p:blipFill>
        <p:spPr>
          <a:xfrm>
            <a:off x="4011613" y="2667000"/>
            <a:ext cx="4165600" cy="3124200"/>
          </a:xfrm>
          <a:prstGeom prst="rect">
            <a:avLst/>
          </a:prstGeom>
        </p:spPr>
      </p:pic>
    </p:spTree>
    <p:extLst>
      <p:ext uri="{BB962C8B-B14F-4D97-AF65-F5344CB8AC3E}">
        <p14:creationId xmlns:p14="http://schemas.microsoft.com/office/powerpoint/2010/main" val="280234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908-6DFE-8B72-E3EA-9C5CD69F54C7}"/>
              </a:ext>
            </a:extLst>
          </p:cNvPr>
          <p:cNvSpPr>
            <a:spLocks noGrp="1"/>
          </p:cNvSpPr>
          <p:nvPr>
            <p:ph type="title"/>
          </p:nvPr>
        </p:nvSpPr>
        <p:spPr>
          <a:xfrm>
            <a:off x="1141413" y="609600"/>
            <a:ext cx="9905998" cy="1260764"/>
          </a:xfrm>
        </p:spPr>
        <p:txBody>
          <a:bodyPr/>
          <a:lstStyle/>
          <a:p>
            <a:r>
              <a:rPr lang="en-US" dirty="0"/>
              <a:t>Raymond Luis Wilder (1896 – 1982)</a:t>
            </a:r>
          </a:p>
        </p:txBody>
      </p:sp>
      <p:sp>
        <p:nvSpPr>
          <p:cNvPr id="3" name="Content Placeholder 2">
            <a:extLst>
              <a:ext uri="{FF2B5EF4-FFF2-40B4-BE49-F238E27FC236}">
                <a16:creationId xmlns:a16="http://schemas.microsoft.com/office/drawing/2014/main" id="{82733464-76EB-7100-27E7-F3272B9FF98F}"/>
              </a:ext>
            </a:extLst>
          </p:cNvPr>
          <p:cNvSpPr>
            <a:spLocks noGrp="1"/>
          </p:cNvSpPr>
          <p:nvPr>
            <p:ph idx="1"/>
          </p:nvPr>
        </p:nvSpPr>
        <p:spPr>
          <a:xfrm>
            <a:off x="1141413" y="2189453"/>
            <a:ext cx="7088187" cy="3062771"/>
          </a:xfrm>
        </p:spPr>
        <p:txBody>
          <a:bodyPr anchor="t" anchorCtr="0">
            <a:normAutofit fontScale="92500" lnSpcReduction="20000"/>
          </a:bodyPr>
          <a:lstStyle/>
          <a:p>
            <a:pPr marL="0" indent="0">
              <a:buNone/>
            </a:pPr>
            <a:r>
              <a:rPr lang="en-US" b="0" i="0" u="none" strike="noStrike" dirty="0">
                <a:solidFill>
                  <a:schemeClr val="tx2"/>
                </a:solidFill>
                <a:effectLst/>
                <a:latin typeface="PT Serif" panose="020F0502020204030204" pitchFamily="18" charset="0"/>
              </a:rPr>
              <a:t>The role of intuition in research is to provide the "educated guess," which may prove to be true or false; but in either case, progress cannot be made without it and even a false guess may lead to progress.</a:t>
            </a:r>
          </a:p>
          <a:p>
            <a:pPr marL="0" indent="0">
              <a:buNone/>
            </a:pPr>
            <a:endParaRPr lang="en-US" dirty="0">
              <a:solidFill>
                <a:schemeClr val="tx2"/>
              </a:solidFill>
              <a:effectLst/>
              <a:latin typeface="PT Serif" panose="020F0502020204030204" pitchFamily="18" charset="0"/>
            </a:endParaRPr>
          </a:p>
          <a:p>
            <a:pPr marL="0" indent="0">
              <a:buNone/>
            </a:pPr>
            <a:r>
              <a:rPr lang="en-US" sz="2100" dirty="0">
                <a:solidFill>
                  <a:schemeClr val="tx2"/>
                </a:solidFill>
                <a:effectLst/>
                <a:latin typeface="PT Serif" panose="020F0502020204030204" pitchFamily="18" charset="0"/>
              </a:rPr>
              <a:t>The ultimate basis of modern mathematics is thus mathematical intuition. and it is in this sense that the Intuitionistic doctrine of Brouwer and his followers is correct. Modern instructional methods recognize this role of intuition by replacing the "do this, do that" mode of teaching by a "what should be done next?"</a:t>
            </a:r>
          </a:p>
        </p:txBody>
      </p:sp>
      <p:pic>
        <p:nvPicPr>
          <p:cNvPr id="2054" name="Picture 6" descr="Raymond Louis Wilder, 1965-1966 MAA President | Mathematical ...">
            <a:extLst>
              <a:ext uri="{FF2B5EF4-FFF2-40B4-BE49-F238E27FC236}">
                <a16:creationId xmlns:a16="http://schemas.microsoft.com/office/drawing/2014/main" id="{005DA878-0158-BEDE-C475-ADFE2FA6D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859" y="2189453"/>
            <a:ext cx="2549552" cy="36017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AA8963-5EDF-CFBE-76FD-5C8EB6536891}"/>
              </a:ext>
            </a:extLst>
          </p:cNvPr>
          <p:cNvSpPr txBox="1"/>
          <p:nvPr/>
        </p:nvSpPr>
        <p:spPr>
          <a:xfrm>
            <a:off x="1141413" y="5421869"/>
            <a:ext cx="7010128" cy="369332"/>
          </a:xfrm>
          <a:prstGeom prst="rect">
            <a:avLst/>
          </a:prstGeom>
          <a:noFill/>
        </p:spPr>
        <p:txBody>
          <a:bodyPr wrap="square" rtlCol="0" anchor="b" anchorCtr="0">
            <a:spAutoFit/>
          </a:bodyPr>
          <a:lstStyle/>
          <a:p>
            <a:pPr algn="l"/>
            <a:r>
              <a:rPr lang="en-US" b="1" i="1" u="none" strike="noStrike" cap="all" dirty="0">
                <a:solidFill>
                  <a:schemeClr val="accent1"/>
                </a:solidFill>
                <a:effectLst/>
                <a:latin typeface="roboto" pitchFamily="2" charset="0"/>
              </a:rPr>
              <a:t>SCIENCE •</a:t>
            </a:r>
            <a:r>
              <a:rPr lang="en-US" cap="all" dirty="0">
                <a:solidFill>
                  <a:srgbClr val="757575"/>
                </a:solidFill>
                <a:latin typeface="roboto" pitchFamily="2" charset="0"/>
              </a:rPr>
              <a:t> </a:t>
            </a:r>
            <a:r>
              <a:rPr lang="en-US" b="0" i="0" u="none" strike="noStrike" dirty="0">
                <a:solidFill>
                  <a:srgbClr val="757575"/>
                </a:solidFill>
                <a:effectLst/>
                <a:latin typeface="roboto" pitchFamily="2" charset="0"/>
              </a:rPr>
              <a:t>5 May 1967 </a:t>
            </a:r>
            <a:r>
              <a:rPr lang="en-US" b="1" i="1" u="none" strike="noStrike" cap="all" dirty="0">
                <a:solidFill>
                  <a:schemeClr val="accent1"/>
                </a:solidFill>
                <a:effectLst/>
                <a:latin typeface="roboto" pitchFamily="2" charset="0"/>
              </a:rPr>
              <a:t>•</a:t>
            </a:r>
            <a:r>
              <a:rPr lang="en-US" cap="all" dirty="0">
                <a:solidFill>
                  <a:srgbClr val="757575"/>
                </a:solidFill>
                <a:latin typeface="roboto" pitchFamily="2" charset="0"/>
              </a:rPr>
              <a:t>  </a:t>
            </a:r>
            <a:r>
              <a:rPr lang="en-US" b="0" i="0" u="none" strike="noStrike" dirty="0">
                <a:solidFill>
                  <a:srgbClr val="757575"/>
                </a:solidFill>
                <a:effectLst/>
                <a:latin typeface="roboto" pitchFamily="2" charset="0"/>
              </a:rPr>
              <a:t>Vol 156, Issue 3775 </a:t>
            </a:r>
            <a:r>
              <a:rPr lang="en-US" b="1" i="1" u="none" strike="noStrike" cap="all" dirty="0">
                <a:solidFill>
                  <a:schemeClr val="accent1"/>
                </a:solidFill>
                <a:effectLst/>
                <a:latin typeface="roboto" pitchFamily="2" charset="0"/>
              </a:rPr>
              <a:t>•</a:t>
            </a:r>
            <a:r>
              <a:rPr lang="en-US" cap="all" dirty="0">
                <a:solidFill>
                  <a:srgbClr val="757575"/>
                </a:solidFill>
                <a:latin typeface="roboto" pitchFamily="2" charset="0"/>
              </a:rPr>
              <a:t>  </a:t>
            </a:r>
            <a:r>
              <a:rPr lang="en-US" b="0" i="0" u="none" strike="noStrike" dirty="0">
                <a:solidFill>
                  <a:srgbClr val="757575"/>
                </a:solidFill>
                <a:effectLst/>
                <a:latin typeface="roboto" pitchFamily="2" charset="0"/>
              </a:rPr>
              <a:t>pp. 605-610</a:t>
            </a:r>
          </a:p>
        </p:txBody>
      </p:sp>
    </p:spTree>
    <p:extLst>
      <p:ext uri="{BB962C8B-B14F-4D97-AF65-F5344CB8AC3E}">
        <p14:creationId xmlns:p14="http://schemas.microsoft.com/office/powerpoint/2010/main" val="260795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iterate type="wd">
                                    <p:tmPct val="6000"/>
                                  </p:iterate>
                                  <p:childTnLst>
                                    <p:animClr clrSpc="rgb" dir="cw">
                                      <p:cBhvr override="childStyle">
                                        <p:cTn id="6" dur="2000" fill="hold"/>
                                        <p:tgtEl>
                                          <p:spTgt spid="3">
                                            <p:txEl>
                                              <p:pRg st="0" end="0"/>
                                            </p:txEl>
                                          </p:spTgt>
                                        </p:tgtEl>
                                        <p:attrNameLst>
                                          <p:attrName>style.color</p:attrName>
                                        </p:attrNameLst>
                                      </p:cBhvr>
                                      <p:to>
                                        <a:schemeClr val="accent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iterate type="wd">
                                    <p:tmPct val="7000"/>
                                  </p:iterate>
                                  <p:childTnLst>
                                    <p:animClr clrSpc="rgb" dir="cw">
                                      <p:cBhvr override="childStyle">
                                        <p:cTn id="10" dur="2000" fill="hold"/>
                                        <p:tgtEl>
                                          <p:spTgt spid="3">
                                            <p:txEl>
                                              <p:pRg st="2" end="2"/>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06E09-3B1C-D89C-4B84-DE1F733B71E0}"/>
              </a:ext>
            </a:extLst>
          </p:cNvPr>
          <p:cNvSpPr>
            <a:spLocks noGrp="1"/>
          </p:cNvSpPr>
          <p:nvPr>
            <p:ph type="title"/>
          </p:nvPr>
        </p:nvSpPr>
        <p:spPr>
          <a:xfrm>
            <a:off x="1141413" y="609600"/>
            <a:ext cx="9905998" cy="1022819"/>
          </a:xfrm>
        </p:spPr>
        <p:txBody>
          <a:bodyPr>
            <a:normAutofit fontScale="90000"/>
          </a:bodyPr>
          <a:lstStyle/>
          <a:p>
            <a:pPr fontAlgn="t"/>
            <a:r>
              <a:rPr lang="en-US" b="0" i="0" u="none" strike="noStrike" dirty="0">
                <a:effectLst/>
                <a:latin typeface="Google Sans"/>
              </a:rPr>
              <a:t>in·tu·i·tion</a:t>
            </a:r>
            <a:br>
              <a:rPr lang="en-US" b="0" i="0" u="none" strike="noStrike" dirty="0">
                <a:effectLst/>
                <a:latin typeface="Google Sans"/>
              </a:rPr>
            </a:br>
            <a:r>
              <a:rPr lang="en-US" b="0" i="0" u="none" strike="noStrike" dirty="0">
                <a:effectLst/>
                <a:latin typeface="arial" panose="020B0604020202020204" pitchFamily="34" charset="0"/>
              </a:rPr>
              <a:t>/ˌinto͞oˈiSH(ə)n,ˌintəˈwiSH(ə)n/</a:t>
            </a:r>
            <a:endParaRPr lang="en-US" dirty="0"/>
          </a:p>
        </p:txBody>
      </p:sp>
      <p:pic>
        <p:nvPicPr>
          <p:cNvPr id="5" name="Content Placeholder 4">
            <a:extLst>
              <a:ext uri="{FF2B5EF4-FFF2-40B4-BE49-F238E27FC236}">
                <a16:creationId xmlns:a16="http://schemas.microsoft.com/office/drawing/2014/main" id="{424EC234-4CCA-F3CE-9770-B267F3CBE1DD}"/>
              </a:ext>
            </a:extLst>
          </p:cNvPr>
          <p:cNvPicPr>
            <a:picLocks noGrp="1" noChangeAspect="1"/>
          </p:cNvPicPr>
          <p:nvPr>
            <p:ph idx="1"/>
          </p:nvPr>
        </p:nvPicPr>
        <p:blipFill>
          <a:blip r:embed="rId2"/>
          <a:stretch>
            <a:fillRect/>
          </a:stretch>
        </p:blipFill>
        <p:spPr>
          <a:xfrm>
            <a:off x="1478950" y="1699905"/>
            <a:ext cx="9234100" cy="4548495"/>
          </a:xfrm>
        </p:spPr>
      </p:pic>
      <p:cxnSp>
        <p:nvCxnSpPr>
          <p:cNvPr id="7" name="Straight Arrow Connector 6">
            <a:extLst>
              <a:ext uri="{FF2B5EF4-FFF2-40B4-BE49-F238E27FC236}">
                <a16:creationId xmlns:a16="http://schemas.microsoft.com/office/drawing/2014/main" id="{FAEAC131-03FF-5440-D137-98BE471A889E}"/>
              </a:ext>
            </a:extLst>
          </p:cNvPr>
          <p:cNvCxnSpPr/>
          <p:nvPr/>
        </p:nvCxnSpPr>
        <p:spPr>
          <a:xfrm>
            <a:off x="4492107" y="4241134"/>
            <a:ext cx="371192" cy="5613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CDF64530-B499-0963-558C-957AC6ACE595}"/>
              </a:ext>
            </a:extLst>
          </p:cNvPr>
          <p:cNvSpPr txBox="1"/>
          <p:nvPr/>
        </p:nvSpPr>
        <p:spPr>
          <a:xfrm>
            <a:off x="3949671" y="3871802"/>
            <a:ext cx="697627" cy="369332"/>
          </a:xfrm>
          <a:prstGeom prst="rect">
            <a:avLst/>
          </a:prstGeom>
          <a:noFill/>
        </p:spPr>
        <p:txBody>
          <a:bodyPr wrap="none" rtlCol="0">
            <a:spAutoFit/>
          </a:bodyPr>
          <a:lstStyle/>
          <a:p>
            <a:r>
              <a:rPr lang="en-US" dirty="0">
                <a:solidFill>
                  <a:schemeClr val="accent1"/>
                </a:solidFill>
              </a:rPr>
              <a:t>1877</a:t>
            </a:r>
          </a:p>
        </p:txBody>
      </p:sp>
      <p:cxnSp>
        <p:nvCxnSpPr>
          <p:cNvPr id="14" name="Straight Arrow Connector 13">
            <a:extLst>
              <a:ext uri="{FF2B5EF4-FFF2-40B4-BE49-F238E27FC236}">
                <a16:creationId xmlns:a16="http://schemas.microsoft.com/office/drawing/2014/main" id="{313F2648-A09D-74AE-CA37-9BC424B6439E}"/>
              </a:ext>
            </a:extLst>
          </p:cNvPr>
          <p:cNvCxnSpPr/>
          <p:nvPr/>
        </p:nvCxnSpPr>
        <p:spPr>
          <a:xfrm>
            <a:off x="7824002" y="4121930"/>
            <a:ext cx="371192" cy="5613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A122DA65-D2B8-5AD6-3148-BB098007A8A9}"/>
              </a:ext>
            </a:extLst>
          </p:cNvPr>
          <p:cNvSpPr txBox="1"/>
          <p:nvPr/>
        </p:nvSpPr>
        <p:spPr>
          <a:xfrm>
            <a:off x="7281566" y="3752598"/>
            <a:ext cx="697627" cy="369332"/>
          </a:xfrm>
          <a:prstGeom prst="rect">
            <a:avLst/>
          </a:prstGeom>
          <a:noFill/>
        </p:spPr>
        <p:txBody>
          <a:bodyPr wrap="none" rtlCol="0">
            <a:spAutoFit/>
          </a:bodyPr>
          <a:lstStyle/>
          <a:p>
            <a:r>
              <a:rPr lang="en-US" dirty="0">
                <a:solidFill>
                  <a:schemeClr val="accent1"/>
                </a:solidFill>
              </a:rPr>
              <a:t>1967</a:t>
            </a:r>
          </a:p>
        </p:txBody>
      </p:sp>
      <p:cxnSp>
        <p:nvCxnSpPr>
          <p:cNvPr id="16" name="Straight Arrow Connector 15">
            <a:extLst>
              <a:ext uri="{FF2B5EF4-FFF2-40B4-BE49-F238E27FC236}">
                <a16:creationId xmlns:a16="http://schemas.microsoft.com/office/drawing/2014/main" id="{6CB56E7B-D6F7-9E24-9D42-645EAF8EA6AE}"/>
              </a:ext>
            </a:extLst>
          </p:cNvPr>
          <p:cNvCxnSpPr>
            <a:cxnSpLocks/>
          </p:cNvCxnSpPr>
          <p:nvPr/>
        </p:nvCxnSpPr>
        <p:spPr>
          <a:xfrm>
            <a:off x="9198400" y="3220368"/>
            <a:ext cx="870641" cy="7015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5C2C8FD3-4D21-E171-AE92-F64113BF52D0}"/>
              </a:ext>
            </a:extLst>
          </p:cNvPr>
          <p:cNvSpPr txBox="1"/>
          <p:nvPr/>
        </p:nvSpPr>
        <p:spPr>
          <a:xfrm>
            <a:off x="8500773" y="3035702"/>
            <a:ext cx="697627" cy="369332"/>
          </a:xfrm>
          <a:prstGeom prst="rect">
            <a:avLst/>
          </a:prstGeom>
          <a:noFill/>
        </p:spPr>
        <p:txBody>
          <a:bodyPr wrap="square" rtlCol="0">
            <a:spAutoFit/>
          </a:bodyPr>
          <a:lstStyle/>
          <a:p>
            <a:r>
              <a:rPr lang="en-US" dirty="0">
                <a:solidFill>
                  <a:schemeClr val="accent1"/>
                </a:solidFill>
              </a:rPr>
              <a:t>2019</a:t>
            </a:r>
          </a:p>
        </p:txBody>
      </p:sp>
    </p:spTree>
    <p:extLst>
      <p:ext uri="{BB962C8B-B14F-4D97-AF65-F5344CB8AC3E}">
        <p14:creationId xmlns:p14="http://schemas.microsoft.com/office/powerpoint/2010/main" val="3431324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908-6DFE-8B72-E3EA-9C5CD69F54C7}"/>
              </a:ext>
            </a:extLst>
          </p:cNvPr>
          <p:cNvSpPr>
            <a:spLocks noGrp="1"/>
          </p:cNvSpPr>
          <p:nvPr>
            <p:ph type="title"/>
          </p:nvPr>
        </p:nvSpPr>
        <p:spPr>
          <a:xfrm>
            <a:off x="1141413" y="609600"/>
            <a:ext cx="3846110" cy="1790700"/>
          </a:xfrm>
        </p:spPr>
        <p:txBody>
          <a:bodyPr/>
          <a:lstStyle/>
          <a:p>
            <a:r>
              <a:rPr lang="en-US" dirty="0"/>
              <a:t>Google</a:t>
            </a:r>
            <a:br>
              <a:rPr lang="en-US" dirty="0"/>
            </a:br>
            <a:r>
              <a:rPr lang="en-US" dirty="0"/>
              <a:t> “intuition 2019”</a:t>
            </a:r>
          </a:p>
        </p:txBody>
      </p:sp>
      <p:pic>
        <p:nvPicPr>
          <p:cNvPr id="8" name="Picture 7">
            <a:extLst>
              <a:ext uri="{FF2B5EF4-FFF2-40B4-BE49-F238E27FC236}">
                <a16:creationId xmlns:a16="http://schemas.microsoft.com/office/drawing/2014/main" id="{5DC507D5-027E-B34F-1047-BD7FFE683814}"/>
              </a:ext>
            </a:extLst>
          </p:cNvPr>
          <p:cNvPicPr>
            <a:picLocks noChangeAspect="1"/>
          </p:cNvPicPr>
          <p:nvPr/>
        </p:nvPicPr>
        <p:blipFill>
          <a:blip r:embed="rId2"/>
          <a:stretch>
            <a:fillRect/>
          </a:stretch>
        </p:blipFill>
        <p:spPr>
          <a:xfrm>
            <a:off x="5559023" y="769136"/>
            <a:ext cx="5330650" cy="5319727"/>
          </a:xfrm>
          <a:prstGeom prst="rect">
            <a:avLst/>
          </a:prstGeom>
        </p:spPr>
      </p:pic>
      <p:sp>
        <p:nvSpPr>
          <p:cNvPr id="9" name="TextBox 8">
            <a:extLst>
              <a:ext uri="{FF2B5EF4-FFF2-40B4-BE49-F238E27FC236}">
                <a16:creationId xmlns:a16="http://schemas.microsoft.com/office/drawing/2014/main" id="{3FE0855F-4A3E-7E74-82DF-0B3866C4E1B8}"/>
              </a:ext>
            </a:extLst>
          </p:cNvPr>
          <p:cNvSpPr txBox="1"/>
          <p:nvPr/>
        </p:nvSpPr>
        <p:spPr>
          <a:xfrm>
            <a:off x="1302327" y="2722417"/>
            <a:ext cx="3955473" cy="2246769"/>
          </a:xfrm>
          <a:prstGeom prst="rect">
            <a:avLst/>
          </a:prstGeom>
          <a:noFill/>
        </p:spPr>
        <p:txBody>
          <a:bodyPr wrap="square" rtlCol="0">
            <a:spAutoFit/>
          </a:bodyPr>
          <a:lstStyle/>
          <a:p>
            <a:r>
              <a:rPr lang="en-US" sz="2800" b="0" i="0" dirty="0">
                <a:solidFill>
                  <a:schemeClr val="accent5"/>
                </a:solidFill>
                <a:effectLst/>
              </a:rPr>
              <a:t>Red, red wine</a:t>
            </a:r>
            <a:br>
              <a:rPr lang="en-US" sz="2800" dirty="0">
                <a:solidFill>
                  <a:schemeClr val="accent5"/>
                </a:solidFill>
              </a:rPr>
            </a:br>
            <a:r>
              <a:rPr lang="en-US" sz="2800" b="0" i="0" dirty="0">
                <a:solidFill>
                  <a:schemeClr val="accent5"/>
                </a:solidFill>
                <a:effectLst/>
              </a:rPr>
              <a:t>Stay close to me</a:t>
            </a:r>
            <a:br>
              <a:rPr lang="en-US" sz="2800" dirty="0">
                <a:solidFill>
                  <a:schemeClr val="accent5"/>
                </a:solidFill>
              </a:rPr>
            </a:br>
            <a:r>
              <a:rPr lang="en-US" sz="2800" b="0" i="0" dirty="0">
                <a:solidFill>
                  <a:schemeClr val="accent5"/>
                </a:solidFill>
                <a:effectLst/>
              </a:rPr>
              <a:t>Don't let me be alone</a:t>
            </a:r>
            <a:br>
              <a:rPr lang="en-US" sz="2800" dirty="0">
                <a:solidFill>
                  <a:schemeClr val="accent5"/>
                </a:solidFill>
              </a:rPr>
            </a:br>
            <a:r>
              <a:rPr lang="en-US" sz="2800" b="0" i="0" dirty="0">
                <a:solidFill>
                  <a:schemeClr val="accent5"/>
                </a:solidFill>
                <a:effectLst/>
              </a:rPr>
              <a:t>It's tearin' apart</a:t>
            </a:r>
            <a:br>
              <a:rPr lang="en-US" sz="2800" dirty="0">
                <a:solidFill>
                  <a:schemeClr val="accent5"/>
                </a:solidFill>
              </a:rPr>
            </a:br>
            <a:r>
              <a:rPr lang="en-US" sz="2800" b="0" i="0" dirty="0">
                <a:solidFill>
                  <a:schemeClr val="accent5"/>
                </a:solidFill>
                <a:effectLst/>
              </a:rPr>
              <a:t>My blue, blue heart</a:t>
            </a:r>
            <a:endParaRPr lang="en-US" sz="2800" dirty="0">
              <a:solidFill>
                <a:schemeClr val="accent5"/>
              </a:solidFill>
            </a:endParaRPr>
          </a:p>
        </p:txBody>
      </p:sp>
      <p:sp>
        <p:nvSpPr>
          <p:cNvPr id="10" name="TextBox 9">
            <a:extLst>
              <a:ext uri="{FF2B5EF4-FFF2-40B4-BE49-F238E27FC236}">
                <a16:creationId xmlns:a16="http://schemas.microsoft.com/office/drawing/2014/main" id="{AEC746EE-DA88-83F4-6C80-3A7CC8592DE7}"/>
              </a:ext>
            </a:extLst>
          </p:cNvPr>
          <p:cNvSpPr txBox="1"/>
          <p:nvPr/>
        </p:nvSpPr>
        <p:spPr>
          <a:xfrm>
            <a:off x="3294431" y="5719531"/>
            <a:ext cx="1693092" cy="369332"/>
          </a:xfrm>
          <a:prstGeom prst="rect">
            <a:avLst/>
          </a:prstGeom>
          <a:noFill/>
        </p:spPr>
        <p:txBody>
          <a:bodyPr wrap="none" rtlCol="0">
            <a:spAutoFit/>
          </a:bodyPr>
          <a:lstStyle/>
          <a:p>
            <a:r>
              <a:rPr lang="en-US" dirty="0">
                <a:solidFill>
                  <a:schemeClr val="accent1"/>
                </a:solidFill>
              </a:rPr>
              <a:t>Source:</a:t>
            </a:r>
            <a:r>
              <a:rPr lang="en-US" dirty="0"/>
              <a:t>  UB40</a:t>
            </a:r>
          </a:p>
        </p:txBody>
      </p:sp>
    </p:spTree>
    <p:extLst>
      <p:ext uri="{BB962C8B-B14F-4D97-AF65-F5344CB8AC3E}">
        <p14:creationId xmlns:p14="http://schemas.microsoft.com/office/powerpoint/2010/main" val="909276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D6F3C1EC-2C86-EE2C-DE1B-5D62D216DB72}"/>
              </a:ext>
            </a:extLst>
          </p:cNvPr>
          <p:cNvPicPr>
            <a:picLocks noChangeAspect="1"/>
          </p:cNvPicPr>
          <p:nvPr/>
        </p:nvPicPr>
        <p:blipFill>
          <a:blip r:embed="rId2"/>
          <a:stretch>
            <a:fillRect/>
          </a:stretch>
        </p:blipFill>
        <p:spPr>
          <a:xfrm>
            <a:off x="190500" y="177798"/>
            <a:ext cx="7772400" cy="477053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C446C5A-3CF0-4616-C2CE-F5291ACB6975}"/>
              </a:ext>
            </a:extLst>
          </p:cNvPr>
          <p:cNvPicPr>
            <a:picLocks noChangeAspect="1"/>
          </p:cNvPicPr>
          <p:nvPr/>
        </p:nvPicPr>
        <p:blipFill>
          <a:blip r:embed="rId3"/>
          <a:stretch>
            <a:fillRect/>
          </a:stretch>
        </p:blipFill>
        <p:spPr>
          <a:xfrm>
            <a:off x="3886200" y="1000125"/>
            <a:ext cx="7772400" cy="4857750"/>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7CCFA259-5118-B5FF-9302-C7F9E2D90376}"/>
              </a:ext>
            </a:extLst>
          </p:cNvPr>
          <p:cNvPicPr>
            <a:picLocks noChangeAspect="1"/>
          </p:cNvPicPr>
          <p:nvPr/>
        </p:nvPicPr>
        <p:blipFill>
          <a:blip r:embed="rId4"/>
          <a:stretch>
            <a:fillRect/>
          </a:stretch>
        </p:blipFill>
        <p:spPr>
          <a:xfrm>
            <a:off x="533400" y="2301995"/>
            <a:ext cx="7772400" cy="4468343"/>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8D8ADFA9-6A3B-9873-B18C-0E4DCE896915}"/>
              </a:ext>
            </a:extLst>
          </p:cNvPr>
          <p:cNvPicPr>
            <a:picLocks noChangeAspect="1"/>
          </p:cNvPicPr>
          <p:nvPr/>
        </p:nvPicPr>
        <p:blipFill>
          <a:blip r:embed="rId5"/>
          <a:stretch>
            <a:fillRect/>
          </a:stretch>
        </p:blipFill>
        <p:spPr>
          <a:xfrm>
            <a:off x="4343400" y="328892"/>
            <a:ext cx="7772400" cy="4468343"/>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0AF36DD9-38A1-A3E6-395C-7227B7F242D3}"/>
              </a:ext>
            </a:extLst>
          </p:cNvPr>
          <p:cNvPicPr>
            <a:picLocks noChangeAspect="1"/>
          </p:cNvPicPr>
          <p:nvPr/>
        </p:nvPicPr>
        <p:blipFill>
          <a:blip r:embed="rId6"/>
          <a:stretch>
            <a:fillRect/>
          </a:stretch>
        </p:blipFill>
        <p:spPr>
          <a:xfrm>
            <a:off x="4114800" y="2060765"/>
            <a:ext cx="7772400" cy="4468343"/>
          </a:xfrm>
          <a:prstGeom prst="rect">
            <a:avLst/>
          </a:prstGeom>
        </p:spPr>
      </p:pic>
      <p:pic>
        <p:nvPicPr>
          <p:cNvPr id="15" name="Picture 14" descr="A screen shot of a computer&#10;&#10;Description automatically generated">
            <a:extLst>
              <a:ext uri="{FF2B5EF4-FFF2-40B4-BE49-F238E27FC236}">
                <a16:creationId xmlns:a16="http://schemas.microsoft.com/office/drawing/2014/main" id="{8E3796C9-C160-2D06-9BD5-A9AC835011D2}"/>
              </a:ext>
            </a:extLst>
          </p:cNvPr>
          <p:cNvPicPr>
            <a:picLocks noChangeAspect="1"/>
          </p:cNvPicPr>
          <p:nvPr/>
        </p:nvPicPr>
        <p:blipFill>
          <a:blip r:embed="rId7"/>
          <a:stretch>
            <a:fillRect/>
          </a:stretch>
        </p:blipFill>
        <p:spPr>
          <a:xfrm>
            <a:off x="1809750" y="861544"/>
            <a:ext cx="7772400" cy="4857750"/>
          </a:xfrm>
          <a:prstGeom prst="rect">
            <a:avLst/>
          </a:prstGeom>
        </p:spPr>
      </p:pic>
    </p:spTree>
    <p:extLst>
      <p:ext uri="{BB962C8B-B14F-4D97-AF65-F5344CB8AC3E}">
        <p14:creationId xmlns:p14="http://schemas.microsoft.com/office/powerpoint/2010/main" val="244820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par>
                          <p:cTn id="21" fill="hold">
                            <p:stCondLst>
                              <p:cond delay="2000"/>
                            </p:stCondLst>
                            <p:childTnLst>
                              <p:par>
                                <p:cTn id="22" presetID="52"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Scale>
                                      <p:cBhvr>
                                        <p:cTn id="24"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7"/>
                                        </p:tgtEl>
                                        <p:attrNameLst>
                                          <p:attrName>ppt_x</p:attrName>
                                          <p:attrName>ppt_y</p:attrName>
                                        </p:attrNameLst>
                                      </p:cBhvr>
                                    </p:animMotion>
                                    <p:animEffect transition="in" filter="fade">
                                      <p:cBhvr>
                                        <p:cTn id="26" dur="1000"/>
                                        <p:tgtEl>
                                          <p:spTgt spid="7"/>
                                        </p:tgtEl>
                                      </p:cBhvr>
                                    </p:animEffect>
                                  </p:childTnLst>
                                </p:cTn>
                              </p:par>
                            </p:childTnLst>
                          </p:cTn>
                        </p:par>
                        <p:par>
                          <p:cTn id="27" fill="hold">
                            <p:stCondLst>
                              <p:cond delay="3000"/>
                            </p:stCondLst>
                            <p:childTnLst>
                              <p:par>
                                <p:cTn id="28" presetID="15"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1000" fill="hold"/>
                                        <p:tgtEl>
                                          <p:spTgt spid="9"/>
                                        </p:tgtEl>
                                        <p:attrNameLst>
                                          <p:attrName>ppt_w</p:attrName>
                                        </p:attrNameLst>
                                      </p:cBhvr>
                                      <p:tavLst>
                                        <p:tav tm="0">
                                          <p:val>
                                            <p:fltVal val="0"/>
                                          </p:val>
                                        </p:tav>
                                        <p:tav tm="100000">
                                          <p:val>
                                            <p:strVal val="#ppt_w"/>
                                          </p:val>
                                        </p:tav>
                                      </p:tavLst>
                                    </p:anim>
                                    <p:anim calcmode="lin" valueType="num">
                                      <p:cBhvr>
                                        <p:cTn id="31" dur="1000" fill="hold"/>
                                        <p:tgtEl>
                                          <p:spTgt spid="9"/>
                                        </p:tgtEl>
                                        <p:attrNameLst>
                                          <p:attrName>ppt_h</p:attrName>
                                        </p:attrNameLst>
                                      </p:cBhvr>
                                      <p:tavLst>
                                        <p:tav tm="0">
                                          <p:val>
                                            <p:fltVal val="0"/>
                                          </p:val>
                                        </p:tav>
                                        <p:tav tm="100000">
                                          <p:val>
                                            <p:strVal val="#ppt_h"/>
                                          </p:val>
                                        </p:tav>
                                      </p:tavLst>
                                    </p:anim>
                                    <p:anim calcmode="lin" valueType="num">
                                      <p:cBhvr>
                                        <p:cTn id="32"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par>
                          <p:cTn id="34" fill="hold">
                            <p:stCondLst>
                              <p:cond delay="4000"/>
                            </p:stCondLst>
                            <p:childTnLst>
                              <p:par>
                                <p:cTn id="35" presetID="26"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80">
                                          <p:stCondLst>
                                            <p:cond delay="0"/>
                                          </p:stCondLst>
                                        </p:cTn>
                                        <p:tgtEl>
                                          <p:spTgt spid="11"/>
                                        </p:tgtEl>
                                      </p:cBhvr>
                                    </p:animEffect>
                                    <p:anim calcmode="lin" valueType="num">
                                      <p:cBhvr>
                                        <p:cTn id="3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43" dur="26">
                                          <p:stCondLst>
                                            <p:cond delay="650"/>
                                          </p:stCondLst>
                                        </p:cTn>
                                        <p:tgtEl>
                                          <p:spTgt spid="11"/>
                                        </p:tgtEl>
                                      </p:cBhvr>
                                      <p:to x="100000" y="60000"/>
                                    </p:animScale>
                                    <p:animScale>
                                      <p:cBhvr>
                                        <p:cTn id="44" dur="166" decel="50000">
                                          <p:stCondLst>
                                            <p:cond delay="676"/>
                                          </p:stCondLst>
                                        </p:cTn>
                                        <p:tgtEl>
                                          <p:spTgt spid="11"/>
                                        </p:tgtEl>
                                      </p:cBhvr>
                                      <p:to x="100000" y="100000"/>
                                    </p:animScale>
                                    <p:animScale>
                                      <p:cBhvr>
                                        <p:cTn id="45" dur="26">
                                          <p:stCondLst>
                                            <p:cond delay="1312"/>
                                          </p:stCondLst>
                                        </p:cTn>
                                        <p:tgtEl>
                                          <p:spTgt spid="11"/>
                                        </p:tgtEl>
                                      </p:cBhvr>
                                      <p:to x="100000" y="80000"/>
                                    </p:animScale>
                                    <p:animScale>
                                      <p:cBhvr>
                                        <p:cTn id="46" dur="166" decel="50000">
                                          <p:stCondLst>
                                            <p:cond delay="1338"/>
                                          </p:stCondLst>
                                        </p:cTn>
                                        <p:tgtEl>
                                          <p:spTgt spid="11"/>
                                        </p:tgtEl>
                                      </p:cBhvr>
                                      <p:to x="100000" y="100000"/>
                                    </p:animScale>
                                    <p:animScale>
                                      <p:cBhvr>
                                        <p:cTn id="47" dur="26">
                                          <p:stCondLst>
                                            <p:cond delay="1642"/>
                                          </p:stCondLst>
                                        </p:cTn>
                                        <p:tgtEl>
                                          <p:spTgt spid="11"/>
                                        </p:tgtEl>
                                      </p:cBhvr>
                                      <p:to x="100000" y="90000"/>
                                    </p:animScale>
                                    <p:animScale>
                                      <p:cBhvr>
                                        <p:cTn id="48" dur="166" decel="50000">
                                          <p:stCondLst>
                                            <p:cond delay="1668"/>
                                          </p:stCondLst>
                                        </p:cTn>
                                        <p:tgtEl>
                                          <p:spTgt spid="11"/>
                                        </p:tgtEl>
                                      </p:cBhvr>
                                      <p:to x="100000" y="100000"/>
                                    </p:animScale>
                                    <p:animScale>
                                      <p:cBhvr>
                                        <p:cTn id="49" dur="26">
                                          <p:stCondLst>
                                            <p:cond delay="1808"/>
                                          </p:stCondLst>
                                        </p:cTn>
                                        <p:tgtEl>
                                          <p:spTgt spid="11"/>
                                        </p:tgtEl>
                                      </p:cBhvr>
                                      <p:to x="100000" y="95000"/>
                                    </p:animScale>
                                    <p:animScale>
                                      <p:cBhvr>
                                        <p:cTn id="50" dur="166" decel="50000">
                                          <p:stCondLst>
                                            <p:cond delay="1834"/>
                                          </p:stCondLst>
                                        </p:cTn>
                                        <p:tgtEl>
                                          <p:spTgt spid="11"/>
                                        </p:tgtEl>
                                      </p:cBhvr>
                                      <p:to x="100000" y="100000"/>
                                    </p:animScale>
                                  </p:childTnLst>
                                </p:cTn>
                              </p:par>
                            </p:childTnLst>
                          </p:cTn>
                        </p:par>
                        <p:par>
                          <p:cTn id="51" fill="hold">
                            <p:stCondLst>
                              <p:cond delay="6000"/>
                            </p:stCondLst>
                            <p:childTnLst>
                              <p:par>
                                <p:cTn id="52" presetID="25" presetClass="entr" presetSubtype="0" fill="hold" nodeType="after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p:cTn id="54" dur="500" decel="50000" fill="hold">
                                          <p:stCondLst>
                                            <p:cond delay="0"/>
                                          </p:stCondLst>
                                        </p:cTn>
                                        <p:tgtEl>
                                          <p:spTgt spid="13"/>
                                        </p:tgtEl>
                                        <p:attrNameLst>
                                          <p:attrName>style.rotation</p:attrName>
                                        </p:attrNameLst>
                                      </p:cBhvr>
                                      <p:tavLst>
                                        <p:tav tm="0">
                                          <p:val>
                                            <p:fltVal val="-90"/>
                                          </p:val>
                                        </p:tav>
                                        <p:tav tm="100000">
                                          <p:val>
                                            <p:fltVal val="0"/>
                                          </p:val>
                                        </p:tav>
                                      </p:tavLst>
                                    </p:anim>
                                    <p:anim calcmode="lin" valueType="num">
                                      <p:cBhvr>
                                        <p:cTn id="55" dur="500" decel="50000" fill="hold">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56" dur="500" accel="50000" fill="hold">
                                          <p:stCondLst>
                                            <p:cond delay="500"/>
                                          </p:stCondLst>
                                        </p:cTn>
                                        <p:tgtEl>
                                          <p:spTgt spid="13"/>
                                        </p:tgtEl>
                                        <p:attrNameLst>
                                          <p:attrName>ppt_w</p:attrName>
                                        </p:attrNameLst>
                                      </p:cBhvr>
                                      <p:tavLst>
                                        <p:tav tm="0">
                                          <p:val>
                                            <p:strVal val="#ppt_w*.05"/>
                                          </p:val>
                                        </p:tav>
                                        <p:tav tm="100000">
                                          <p:val>
                                            <p:strVal val="#ppt_w"/>
                                          </p:val>
                                        </p:tav>
                                      </p:tavLst>
                                    </p:anim>
                                    <p:anim calcmode="lin" valueType="num">
                                      <p:cBhvr>
                                        <p:cTn id="57" dur="1000" fill="hold"/>
                                        <p:tgtEl>
                                          <p:spTgt spid="13"/>
                                        </p:tgtEl>
                                        <p:attrNameLst>
                                          <p:attrName>ppt_h</p:attrName>
                                        </p:attrNameLst>
                                      </p:cBhvr>
                                      <p:tavLst>
                                        <p:tav tm="0">
                                          <p:val>
                                            <p:strVal val="#ppt_h"/>
                                          </p:val>
                                        </p:tav>
                                        <p:tav tm="100000">
                                          <p:val>
                                            <p:strVal val="#ppt_h"/>
                                          </p:val>
                                        </p:tav>
                                      </p:tavLst>
                                    </p:anim>
                                    <p:anim calcmode="lin" valueType="num">
                                      <p:cBhvr>
                                        <p:cTn id="58" dur="500" decel="50000" fill="hold">
                                          <p:stCondLst>
                                            <p:cond delay="0"/>
                                          </p:stCondLst>
                                        </p:cTn>
                                        <p:tgtEl>
                                          <p:spTgt spid="13"/>
                                        </p:tgtEl>
                                        <p:attrNameLst>
                                          <p:attrName>ppt_x</p:attrName>
                                        </p:attrNameLst>
                                      </p:cBhvr>
                                      <p:tavLst>
                                        <p:tav tm="0">
                                          <p:val>
                                            <p:strVal val="#ppt_x+.4"/>
                                          </p:val>
                                        </p:tav>
                                        <p:tav tm="100000">
                                          <p:val>
                                            <p:strVal val="#ppt_x"/>
                                          </p:val>
                                        </p:tav>
                                      </p:tavLst>
                                    </p:anim>
                                    <p:anim calcmode="lin" valueType="num">
                                      <p:cBhvr>
                                        <p:cTn id="59" dur="500" decel="50000" fill="hold">
                                          <p:stCondLst>
                                            <p:cond delay="0"/>
                                          </p:stCondLst>
                                        </p:cTn>
                                        <p:tgtEl>
                                          <p:spTgt spid="13"/>
                                        </p:tgtEl>
                                        <p:attrNameLst>
                                          <p:attrName>ppt_y</p:attrName>
                                        </p:attrNameLst>
                                      </p:cBhvr>
                                      <p:tavLst>
                                        <p:tav tm="0">
                                          <p:val>
                                            <p:strVal val="#ppt_y-.2"/>
                                          </p:val>
                                        </p:tav>
                                        <p:tav tm="100000">
                                          <p:val>
                                            <p:strVal val="#ppt_y+.1"/>
                                          </p:val>
                                        </p:tav>
                                      </p:tavLst>
                                    </p:anim>
                                    <p:anim calcmode="lin" valueType="num">
                                      <p:cBhvr>
                                        <p:cTn id="60" dur="500" accel="50000" fill="hold">
                                          <p:stCondLst>
                                            <p:cond delay="500"/>
                                          </p:stCondLst>
                                        </p:cTn>
                                        <p:tgtEl>
                                          <p:spTgt spid="13"/>
                                        </p:tgtEl>
                                        <p:attrNameLst>
                                          <p:attrName>ppt_y</p:attrName>
                                        </p:attrNameLst>
                                      </p:cBhvr>
                                      <p:tavLst>
                                        <p:tav tm="0">
                                          <p:val>
                                            <p:strVal val="#ppt_y+.1"/>
                                          </p:val>
                                        </p:tav>
                                        <p:tav tm="100000">
                                          <p:val>
                                            <p:strVal val="#ppt_y"/>
                                          </p:val>
                                        </p:tav>
                                      </p:tavLst>
                                    </p:anim>
                                    <p:animEffect transition="in" filter="fade">
                                      <p:cBhvr>
                                        <p:cTn id="61" dur="1000" decel="50000">
                                          <p:stCondLst>
                                            <p:cond delay="0"/>
                                          </p:stCondLst>
                                        </p:cTn>
                                        <p:tgtEl>
                                          <p:spTgt spid="13"/>
                                        </p:tgtEl>
                                      </p:cBhvr>
                                    </p:animEffect>
                                  </p:childTnLst>
                                </p:cTn>
                              </p:par>
                            </p:childTnLst>
                          </p:cTn>
                        </p:par>
                        <p:par>
                          <p:cTn id="62" fill="hold">
                            <p:stCondLst>
                              <p:cond delay="7000"/>
                            </p:stCondLst>
                            <p:childTnLst>
                              <p:par>
                                <p:cTn id="63" presetID="30" presetClass="entr" presetSubtype="0" fill="hold"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800" decel="100000"/>
                                        <p:tgtEl>
                                          <p:spTgt spid="15"/>
                                        </p:tgtEl>
                                      </p:cBhvr>
                                    </p:animEffect>
                                    <p:anim calcmode="lin" valueType="num">
                                      <p:cBhvr>
                                        <p:cTn id="66" dur="800" decel="100000" fill="hold"/>
                                        <p:tgtEl>
                                          <p:spTgt spid="15"/>
                                        </p:tgtEl>
                                        <p:attrNameLst>
                                          <p:attrName>style.rotation</p:attrName>
                                        </p:attrNameLst>
                                      </p:cBhvr>
                                      <p:tavLst>
                                        <p:tav tm="0">
                                          <p:val>
                                            <p:fltVal val="-90"/>
                                          </p:val>
                                        </p:tav>
                                        <p:tav tm="100000">
                                          <p:val>
                                            <p:fltVal val="0"/>
                                          </p:val>
                                        </p:tav>
                                      </p:tavLst>
                                    </p:anim>
                                    <p:anim calcmode="lin" valueType="num">
                                      <p:cBhvr>
                                        <p:cTn id="67" dur="800" decel="100000" fill="hold"/>
                                        <p:tgtEl>
                                          <p:spTgt spid="15"/>
                                        </p:tgtEl>
                                        <p:attrNameLst>
                                          <p:attrName>ppt_x</p:attrName>
                                        </p:attrNameLst>
                                      </p:cBhvr>
                                      <p:tavLst>
                                        <p:tav tm="0">
                                          <p:val>
                                            <p:strVal val="#ppt_x+0.4"/>
                                          </p:val>
                                        </p:tav>
                                        <p:tav tm="100000">
                                          <p:val>
                                            <p:strVal val="#ppt_x-0.05"/>
                                          </p:val>
                                        </p:tav>
                                      </p:tavLst>
                                    </p:anim>
                                    <p:anim calcmode="lin" valueType="num">
                                      <p:cBhvr>
                                        <p:cTn id="68" dur="800" decel="100000" fill="hold"/>
                                        <p:tgtEl>
                                          <p:spTgt spid="15"/>
                                        </p:tgtEl>
                                        <p:attrNameLst>
                                          <p:attrName>ppt_y</p:attrName>
                                        </p:attrNameLst>
                                      </p:cBhvr>
                                      <p:tavLst>
                                        <p:tav tm="0">
                                          <p:val>
                                            <p:strVal val="#ppt_y-0.4"/>
                                          </p:val>
                                        </p:tav>
                                        <p:tav tm="100000">
                                          <p:val>
                                            <p:strVal val="#ppt_y+0.1"/>
                                          </p:val>
                                        </p:tav>
                                      </p:tavLst>
                                    </p:anim>
                                    <p:anim calcmode="lin" valueType="num">
                                      <p:cBhvr>
                                        <p:cTn id="69"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70"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 shot of a computer&#10;&#10;Description automatically generated">
            <a:extLst>
              <a:ext uri="{FF2B5EF4-FFF2-40B4-BE49-F238E27FC236}">
                <a16:creationId xmlns:a16="http://schemas.microsoft.com/office/drawing/2014/main" id="{8E3796C9-C160-2D06-9BD5-A9AC835011D2}"/>
              </a:ext>
            </a:extLst>
          </p:cNvPr>
          <p:cNvPicPr>
            <a:picLocks noChangeAspect="1"/>
          </p:cNvPicPr>
          <p:nvPr/>
        </p:nvPicPr>
        <p:blipFill rotWithShape="1">
          <a:blip r:embed="rId2"/>
          <a:srcRect r="9437" b="-1"/>
          <a:stretch/>
        </p:blipFill>
        <p:spPr>
          <a:xfrm>
            <a:off x="4166505" y="10"/>
            <a:ext cx="4444096" cy="306704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C446C5A-3CF0-4616-C2CE-F5291ACB6975}"/>
              </a:ext>
            </a:extLst>
          </p:cNvPr>
          <p:cNvPicPr>
            <a:picLocks noChangeAspect="1"/>
          </p:cNvPicPr>
          <p:nvPr/>
        </p:nvPicPr>
        <p:blipFill rotWithShape="1">
          <a:blip r:embed="rId3"/>
          <a:srcRect r="2" b="40919"/>
          <a:stretch/>
        </p:blipFill>
        <p:spPr>
          <a:xfrm>
            <a:off x="-1" y="3790950"/>
            <a:ext cx="8305800" cy="306705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D6F3C1EC-2C86-EE2C-DE1B-5D62D216DB72}"/>
              </a:ext>
            </a:extLst>
          </p:cNvPr>
          <p:cNvPicPr>
            <a:picLocks noChangeAspect="1"/>
          </p:cNvPicPr>
          <p:nvPr/>
        </p:nvPicPr>
        <p:blipFill rotWithShape="1">
          <a:blip r:embed="rId4"/>
          <a:srcRect l="21737" r="13140" b="1"/>
          <a:stretch/>
        </p:blipFill>
        <p:spPr>
          <a:xfrm>
            <a:off x="1" y="2"/>
            <a:ext cx="5017099" cy="4718647"/>
          </a:xfrm>
          <a:custGeom>
            <a:avLst/>
            <a:gdLst/>
            <a:ahLst/>
            <a:cxnLst/>
            <a:rect l="l" t="t" r="r" b="b"/>
            <a:pathLst>
              <a:path w="5017099" h="4718647">
                <a:moveTo>
                  <a:pt x="0" y="0"/>
                </a:moveTo>
                <a:lnTo>
                  <a:pt x="4599738" y="0"/>
                </a:lnTo>
                <a:lnTo>
                  <a:pt x="4636346" y="60259"/>
                </a:lnTo>
                <a:cubicBezTo>
                  <a:pt x="4879170" y="507256"/>
                  <a:pt x="5017099" y="1019504"/>
                  <a:pt x="5017099" y="1563967"/>
                </a:cubicBezTo>
                <a:cubicBezTo>
                  <a:pt x="5017099" y="3306249"/>
                  <a:pt x="3604701" y="4718647"/>
                  <a:pt x="1862419" y="4718647"/>
                </a:cubicBezTo>
                <a:cubicBezTo>
                  <a:pt x="1209063" y="4718647"/>
                  <a:pt x="602098" y="4520029"/>
                  <a:pt x="98607" y="4179877"/>
                </a:cubicBezTo>
                <a:lnTo>
                  <a:pt x="0" y="4106140"/>
                </a:lnTo>
                <a:close/>
              </a:path>
            </a:pathLst>
          </a:custGeom>
        </p:spPr>
      </p:pic>
      <p:pic>
        <p:nvPicPr>
          <p:cNvPr id="13" name="Picture 12" descr="A screenshot of a computer screen&#10;&#10;Description automatically generated">
            <a:extLst>
              <a:ext uri="{FF2B5EF4-FFF2-40B4-BE49-F238E27FC236}">
                <a16:creationId xmlns:a16="http://schemas.microsoft.com/office/drawing/2014/main" id="{0AF36DD9-38A1-A3E6-395C-7227B7F242D3}"/>
              </a:ext>
            </a:extLst>
          </p:cNvPr>
          <p:cNvPicPr>
            <a:picLocks noChangeAspect="1"/>
          </p:cNvPicPr>
          <p:nvPr/>
        </p:nvPicPr>
        <p:blipFill rotWithShape="1">
          <a:blip r:embed="rId5"/>
          <a:srcRect l="11244" r="22903" b="2"/>
          <a:stretch/>
        </p:blipFill>
        <p:spPr>
          <a:xfrm>
            <a:off x="6283728" y="1699213"/>
            <a:ext cx="5908273" cy="5158786"/>
          </a:xfrm>
          <a:custGeom>
            <a:avLst/>
            <a:gdLst/>
            <a:ahLst/>
            <a:cxnLst/>
            <a:rect l="l" t="t" r="r" b="b"/>
            <a:pathLst>
              <a:path w="5908273" h="5158786">
                <a:moveTo>
                  <a:pt x="3465576" y="0"/>
                </a:moveTo>
                <a:cubicBezTo>
                  <a:pt x="4302945" y="0"/>
                  <a:pt x="5070948" y="296984"/>
                  <a:pt x="5670004" y="791369"/>
                </a:cubicBezTo>
                <a:lnTo>
                  <a:pt x="5908273" y="1007923"/>
                </a:lnTo>
                <a:lnTo>
                  <a:pt x="5908273" y="5158786"/>
                </a:lnTo>
                <a:lnTo>
                  <a:pt x="443374" y="5158786"/>
                </a:lnTo>
                <a:lnTo>
                  <a:pt x="418277" y="5117476"/>
                </a:lnTo>
                <a:cubicBezTo>
                  <a:pt x="151523" y="4626427"/>
                  <a:pt x="0" y="4063697"/>
                  <a:pt x="0" y="3465576"/>
                </a:cubicBezTo>
                <a:cubicBezTo>
                  <a:pt x="0" y="1551591"/>
                  <a:pt x="1551591" y="0"/>
                  <a:pt x="3465576" y="0"/>
                </a:cubicBezTo>
                <a:close/>
              </a:path>
            </a:pathLst>
          </a:custGeom>
        </p:spPr>
      </p:pic>
      <p:pic>
        <p:nvPicPr>
          <p:cNvPr id="11" name="Picture 10" descr="A screenshot of a computer screen&#10;&#10;Description automatically generated">
            <a:extLst>
              <a:ext uri="{FF2B5EF4-FFF2-40B4-BE49-F238E27FC236}">
                <a16:creationId xmlns:a16="http://schemas.microsoft.com/office/drawing/2014/main" id="{8D8ADFA9-6A3B-9873-B18C-0E4DCE896915}"/>
              </a:ext>
            </a:extLst>
          </p:cNvPr>
          <p:cNvPicPr>
            <a:picLocks noChangeAspect="1"/>
          </p:cNvPicPr>
          <p:nvPr/>
        </p:nvPicPr>
        <p:blipFill rotWithShape="1">
          <a:blip r:embed="rId6"/>
          <a:srcRect l="6223" r="36278" b="2"/>
          <a:stretch/>
        </p:blipFill>
        <p:spPr>
          <a:xfrm>
            <a:off x="3287694" y="1853887"/>
            <a:ext cx="4297680" cy="4297680"/>
          </a:xfrm>
          <a:custGeom>
            <a:avLst/>
            <a:gdLst/>
            <a:ahLst/>
            <a:cxnLst/>
            <a:rect l="l" t="t" r="r" b="b"/>
            <a:pathLst>
              <a:path w="4297680" h="4297680">
                <a:moveTo>
                  <a:pt x="2148840" y="0"/>
                </a:moveTo>
                <a:cubicBezTo>
                  <a:pt x="3335612" y="0"/>
                  <a:pt x="4297680" y="962068"/>
                  <a:pt x="4297680" y="2148840"/>
                </a:cubicBezTo>
                <a:cubicBezTo>
                  <a:pt x="4297680" y="3335612"/>
                  <a:pt x="3335612" y="4297680"/>
                  <a:pt x="2148840" y="4297680"/>
                </a:cubicBezTo>
                <a:cubicBezTo>
                  <a:pt x="962068" y="4297680"/>
                  <a:pt x="0" y="3335612"/>
                  <a:pt x="0" y="2148840"/>
                </a:cubicBezTo>
                <a:cubicBezTo>
                  <a:pt x="0" y="962068"/>
                  <a:pt x="962068" y="0"/>
                  <a:pt x="2148840" y="0"/>
                </a:cubicBezTo>
                <a:close/>
              </a:path>
            </a:pathLst>
          </a:custGeom>
        </p:spPr>
      </p:pic>
      <p:pic>
        <p:nvPicPr>
          <p:cNvPr id="9" name="Picture 8" descr="A screenshot of a computer screen&#10;&#10;Description automatically generated">
            <a:extLst>
              <a:ext uri="{FF2B5EF4-FFF2-40B4-BE49-F238E27FC236}">
                <a16:creationId xmlns:a16="http://schemas.microsoft.com/office/drawing/2014/main" id="{7CCFA259-5118-B5FF-9302-C7F9E2D90376}"/>
              </a:ext>
            </a:extLst>
          </p:cNvPr>
          <p:cNvPicPr>
            <a:picLocks noChangeAspect="1"/>
          </p:cNvPicPr>
          <p:nvPr/>
        </p:nvPicPr>
        <p:blipFill rotWithShape="1">
          <a:blip r:embed="rId7"/>
          <a:srcRect l="8658" r="10576" b="1"/>
          <a:stretch/>
        </p:blipFill>
        <p:spPr>
          <a:xfrm>
            <a:off x="7928700" y="-1"/>
            <a:ext cx="4277711" cy="3045402"/>
          </a:xfrm>
          <a:custGeom>
            <a:avLst/>
            <a:gdLst/>
            <a:ahLst/>
            <a:cxnLst/>
            <a:rect l="l" t="t" r="r" b="b"/>
            <a:pathLst>
              <a:path w="4277711" h="3045402">
                <a:moveTo>
                  <a:pt x="5102" y="0"/>
                </a:moveTo>
                <a:lnTo>
                  <a:pt x="4277711" y="0"/>
                </a:lnTo>
                <a:lnTo>
                  <a:pt x="4277711" y="2723810"/>
                </a:lnTo>
                <a:lnTo>
                  <a:pt x="4090449" y="2814019"/>
                </a:lnTo>
                <a:cubicBezTo>
                  <a:pt x="3738190" y="2963012"/>
                  <a:pt x="3350901" y="3045402"/>
                  <a:pt x="2944368" y="3045402"/>
                </a:cubicBezTo>
                <a:cubicBezTo>
                  <a:pt x="1318238" y="3045402"/>
                  <a:pt x="0" y="1727164"/>
                  <a:pt x="0" y="101034"/>
                </a:cubicBezTo>
                <a:close/>
              </a:path>
            </a:pathLst>
          </a:custGeom>
        </p:spPr>
      </p:pic>
      <p:sp>
        <p:nvSpPr>
          <p:cNvPr id="2" name="TextBox 1">
            <a:extLst>
              <a:ext uri="{FF2B5EF4-FFF2-40B4-BE49-F238E27FC236}">
                <a16:creationId xmlns:a16="http://schemas.microsoft.com/office/drawing/2014/main" id="{98468D4B-4EBE-F7BB-FD1C-BCB0F075D852}"/>
              </a:ext>
            </a:extLst>
          </p:cNvPr>
          <p:cNvSpPr txBox="1"/>
          <p:nvPr/>
        </p:nvSpPr>
        <p:spPr>
          <a:xfrm>
            <a:off x="495417" y="1415975"/>
            <a:ext cx="2989921" cy="369332"/>
          </a:xfrm>
          <a:prstGeom prst="rect">
            <a:avLst/>
          </a:prstGeom>
          <a:noFill/>
        </p:spPr>
        <p:txBody>
          <a:bodyPr wrap="none" rtlCol="0">
            <a:spAutoFit/>
          </a:bodyPr>
          <a:lstStyle/>
          <a:p>
            <a:r>
              <a:rPr lang="en-US" dirty="0"/>
              <a:t>Many different interfaces</a:t>
            </a:r>
          </a:p>
        </p:txBody>
      </p:sp>
      <p:sp>
        <p:nvSpPr>
          <p:cNvPr id="3" name="TextBox 2">
            <a:extLst>
              <a:ext uri="{FF2B5EF4-FFF2-40B4-BE49-F238E27FC236}">
                <a16:creationId xmlns:a16="http://schemas.microsoft.com/office/drawing/2014/main" id="{1D879930-5885-D74A-7C04-37CEC859093F}"/>
              </a:ext>
            </a:extLst>
          </p:cNvPr>
          <p:cNvSpPr txBox="1"/>
          <p:nvPr/>
        </p:nvSpPr>
        <p:spPr>
          <a:xfrm>
            <a:off x="9742714" y="1299718"/>
            <a:ext cx="1614545" cy="369332"/>
          </a:xfrm>
          <a:prstGeom prst="rect">
            <a:avLst/>
          </a:prstGeom>
          <a:noFill/>
        </p:spPr>
        <p:txBody>
          <a:bodyPr wrap="none" rtlCol="0">
            <a:spAutoFit/>
          </a:bodyPr>
          <a:lstStyle/>
          <a:p>
            <a:r>
              <a:rPr lang="en-US" dirty="0"/>
              <a:t>Multiple OS’s</a:t>
            </a:r>
          </a:p>
        </p:txBody>
      </p:sp>
      <p:sp>
        <p:nvSpPr>
          <p:cNvPr id="4" name="TextBox 3">
            <a:extLst>
              <a:ext uri="{FF2B5EF4-FFF2-40B4-BE49-F238E27FC236}">
                <a16:creationId xmlns:a16="http://schemas.microsoft.com/office/drawing/2014/main" id="{FB5AF9C0-5DA0-4A54-254C-7B6D716F1EBB}"/>
              </a:ext>
            </a:extLst>
          </p:cNvPr>
          <p:cNvSpPr txBox="1"/>
          <p:nvPr/>
        </p:nvSpPr>
        <p:spPr>
          <a:xfrm>
            <a:off x="4503134" y="3600766"/>
            <a:ext cx="1846980" cy="369332"/>
          </a:xfrm>
          <a:prstGeom prst="rect">
            <a:avLst/>
          </a:prstGeom>
          <a:noFill/>
        </p:spPr>
        <p:txBody>
          <a:bodyPr wrap="none" rtlCol="0">
            <a:spAutoFit/>
          </a:bodyPr>
          <a:lstStyle/>
          <a:p>
            <a:r>
              <a:rPr lang="en-US" dirty="0"/>
              <a:t>Common Tools</a:t>
            </a:r>
          </a:p>
        </p:txBody>
      </p:sp>
      <p:sp>
        <p:nvSpPr>
          <p:cNvPr id="6" name="TextBox 5">
            <a:extLst>
              <a:ext uri="{FF2B5EF4-FFF2-40B4-BE49-F238E27FC236}">
                <a16:creationId xmlns:a16="http://schemas.microsoft.com/office/drawing/2014/main" id="{0413EDA4-E0E8-F057-F54A-46BD2CDBD67F}"/>
              </a:ext>
            </a:extLst>
          </p:cNvPr>
          <p:cNvSpPr txBox="1"/>
          <p:nvPr/>
        </p:nvSpPr>
        <p:spPr>
          <a:xfrm>
            <a:off x="5945162" y="685486"/>
            <a:ext cx="641522" cy="369332"/>
          </a:xfrm>
          <a:prstGeom prst="rect">
            <a:avLst/>
          </a:prstGeom>
          <a:noFill/>
        </p:spPr>
        <p:txBody>
          <a:bodyPr wrap="none" rtlCol="0">
            <a:spAutoFit/>
          </a:bodyPr>
          <a:lstStyle/>
          <a:p>
            <a:r>
              <a:rPr lang="en-US" dirty="0"/>
              <a:t>and</a:t>
            </a:r>
          </a:p>
        </p:txBody>
      </p:sp>
      <p:sp>
        <p:nvSpPr>
          <p:cNvPr id="8" name="TextBox 7">
            <a:extLst>
              <a:ext uri="{FF2B5EF4-FFF2-40B4-BE49-F238E27FC236}">
                <a16:creationId xmlns:a16="http://schemas.microsoft.com/office/drawing/2014/main" id="{A650C893-7540-BD89-C34F-F1314006CF01}"/>
              </a:ext>
            </a:extLst>
          </p:cNvPr>
          <p:cNvSpPr txBox="1"/>
          <p:nvPr/>
        </p:nvSpPr>
        <p:spPr>
          <a:xfrm>
            <a:off x="10377651" y="5782235"/>
            <a:ext cx="1431802" cy="369332"/>
          </a:xfrm>
          <a:prstGeom prst="rect">
            <a:avLst/>
          </a:prstGeom>
          <a:noFill/>
        </p:spPr>
        <p:txBody>
          <a:bodyPr wrap="none" rtlCol="0">
            <a:spAutoFit/>
          </a:bodyPr>
          <a:lstStyle/>
          <a:p>
            <a:r>
              <a:rPr lang="en-US" b="1" dirty="0"/>
              <a:t>Problems…</a:t>
            </a:r>
          </a:p>
        </p:txBody>
      </p:sp>
    </p:spTree>
    <p:extLst>
      <p:ext uri="{BB962C8B-B14F-4D97-AF65-F5344CB8AC3E}">
        <p14:creationId xmlns:p14="http://schemas.microsoft.com/office/powerpoint/2010/main" val="81889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0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100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100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100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10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72C16-0DB3-2E31-5F12-0B27B6B80847}"/>
              </a:ext>
            </a:extLst>
          </p:cNvPr>
          <p:cNvSpPr>
            <a:spLocks noGrp="1"/>
          </p:cNvSpPr>
          <p:nvPr>
            <p:ph type="title"/>
          </p:nvPr>
        </p:nvSpPr>
        <p:spPr/>
        <p:txBody>
          <a:bodyPr/>
          <a:lstStyle/>
          <a:p>
            <a:r>
              <a:rPr lang="en-US" dirty="0"/>
              <a:t>Interfaces</a:t>
            </a:r>
          </a:p>
        </p:txBody>
      </p:sp>
      <p:sp>
        <p:nvSpPr>
          <p:cNvPr id="5" name="Content Placeholder 4">
            <a:extLst>
              <a:ext uri="{FF2B5EF4-FFF2-40B4-BE49-F238E27FC236}">
                <a16:creationId xmlns:a16="http://schemas.microsoft.com/office/drawing/2014/main" id="{A395FB1D-BC1E-F64E-426B-A731BA6764A6}"/>
              </a:ext>
            </a:extLst>
          </p:cNvPr>
          <p:cNvSpPr>
            <a:spLocks noGrp="1"/>
          </p:cNvSpPr>
          <p:nvPr>
            <p:ph idx="1"/>
          </p:nvPr>
        </p:nvSpPr>
        <p:spPr>
          <a:xfrm>
            <a:off x="1141413" y="5081155"/>
            <a:ext cx="9905998" cy="710045"/>
          </a:xfrm>
        </p:spPr>
        <p:txBody>
          <a:bodyPr/>
          <a:lstStyle/>
          <a:p>
            <a:endParaRPr lang="en-US" dirty="0"/>
          </a:p>
        </p:txBody>
      </p:sp>
      <p:pic>
        <p:nvPicPr>
          <p:cNvPr id="8" name="Picture 7">
            <a:extLst>
              <a:ext uri="{FF2B5EF4-FFF2-40B4-BE49-F238E27FC236}">
                <a16:creationId xmlns:a16="http://schemas.microsoft.com/office/drawing/2014/main" id="{92D3BC80-5BD3-BED3-CDB8-BF80B89B0AB6}"/>
              </a:ext>
            </a:extLst>
          </p:cNvPr>
          <p:cNvPicPr>
            <a:picLocks noChangeAspect="1"/>
          </p:cNvPicPr>
          <p:nvPr/>
        </p:nvPicPr>
        <p:blipFill>
          <a:blip r:embed="rId2"/>
          <a:stretch>
            <a:fillRect/>
          </a:stretch>
        </p:blipFill>
        <p:spPr>
          <a:xfrm>
            <a:off x="2755467" y="2799051"/>
            <a:ext cx="1679864" cy="1259898"/>
          </a:xfrm>
          <a:prstGeom prst="rect">
            <a:avLst/>
          </a:prstGeom>
        </p:spPr>
      </p:pic>
      <p:pic>
        <p:nvPicPr>
          <p:cNvPr id="9" name="Picture 8">
            <a:extLst>
              <a:ext uri="{FF2B5EF4-FFF2-40B4-BE49-F238E27FC236}">
                <a16:creationId xmlns:a16="http://schemas.microsoft.com/office/drawing/2014/main" id="{829FE901-9D4C-8A6A-1DEE-5F229FBDDA22}"/>
              </a:ext>
            </a:extLst>
          </p:cNvPr>
          <p:cNvPicPr>
            <a:picLocks noChangeAspect="1"/>
          </p:cNvPicPr>
          <p:nvPr/>
        </p:nvPicPr>
        <p:blipFill>
          <a:blip r:embed="rId3"/>
          <a:stretch>
            <a:fillRect/>
          </a:stretch>
        </p:blipFill>
        <p:spPr>
          <a:xfrm>
            <a:off x="1141413" y="2787724"/>
            <a:ext cx="1259898" cy="1259898"/>
          </a:xfrm>
          <a:prstGeom prst="rect">
            <a:avLst/>
          </a:prstGeom>
        </p:spPr>
      </p:pic>
      <p:pic>
        <p:nvPicPr>
          <p:cNvPr id="10" name="Picture 9">
            <a:extLst>
              <a:ext uri="{FF2B5EF4-FFF2-40B4-BE49-F238E27FC236}">
                <a16:creationId xmlns:a16="http://schemas.microsoft.com/office/drawing/2014/main" id="{C9F802BE-171E-F484-C6E7-A321A9AADC27}"/>
              </a:ext>
            </a:extLst>
          </p:cNvPr>
          <p:cNvPicPr>
            <a:picLocks noChangeAspect="1"/>
          </p:cNvPicPr>
          <p:nvPr/>
        </p:nvPicPr>
        <p:blipFill>
          <a:blip r:embed="rId4"/>
          <a:stretch>
            <a:fillRect/>
          </a:stretch>
        </p:blipFill>
        <p:spPr>
          <a:xfrm>
            <a:off x="4926157" y="2811607"/>
            <a:ext cx="1259898" cy="1259898"/>
          </a:xfrm>
          <a:prstGeom prst="rect">
            <a:avLst/>
          </a:prstGeom>
        </p:spPr>
      </p:pic>
      <p:pic>
        <p:nvPicPr>
          <p:cNvPr id="3076" name="Picture 4" descr="Logo Downloads - Embarcadero">
            <a:extLst>
              <a:ext uri="{FF2B5EF4-FFF2-40B4-BE49-F238E27FC236}">
                <a16:creationId xmlns:a16="http://schemas.microsoft.com/office/drawing/2014/main" id="{B16A0F18-11B9-B506-0A81-775EFD4B11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6881" y="2787723"/>
            <a:ext cx="1259899" cy="125989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vim Icon | Papirus Apps Iconset | Papirus Development Team">
            <a:extLst>
              <a:ext uri="{FF2B5EF4-FFF2-40B4-BE49-F238E27FC236}">
                <a16:creationId xmlns:a16="http://schemas.microsoft.com/office/drawing/2014/main" id="{A621538E-EDFC-980B-5C90-112165F8F6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7605" y="2785559"/>
            <a:ext cx="1430338" cy="143033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Machine, Think!">
            <a:extLst>
              <a:ext uri="{FF2B5EF4-FFF2-40B4-BE49-F238E27FC236}">
                <a16:creationId xmlns:a16="http://schemas.microsoft.com/office/drawing/2014/main" id="{2E73B7BA-6ADD-7F34-AF13-82A49D0590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48768" y="2836034"/>
            <a:ext cx="1379863" cy="1379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352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DA89B-66DA-DB6A-FA85-9612440B41D4}"/>
              </a:ext>
            </a:extLst>
          </p:cNvPr>
          <p:cNvSpPr>
            <a:spLocks noGrp="1"/>
          </p:cNvSpPr>
          <p:nvPr>
            <p:ph type="title"/>
          </p:nvPr>
        </p:nvSpPr>
        <p:spPr/>
        <p:txBody>
          <a:bodyPr/>
          <a:lstStyle/>
          <a:p>
            <a:r>
              <a:rPr lang="en-US" dirty="0"/>
              <a:t>Four problems + 1</a:t>
            </a:r>
          </a:p>
        </p:txBody>
      </p:sp>
      <p:sp>
        <p:nvSpPr>
          <p:cNvPr id="3" name="Content Placeholder 2">
            <a:extLst>
              <a:ext uri="{FF2B5EF4-FFF2-40B4-BE49-F238E27FC236}">
                <a16:creationId xmlns:a16="http://schemas.microsoft.com/office/drawing/2014/main" id="{77513199-C302-A4E9-6030-0522C28E5FA6}"/>
              </a:ext>
            </a:extLst>
          </p:cNvPr>
          <p:cNvSpPr>
            <a:spLocks noGrp="1"/>
          </p:cNvSpPr>
          <p:nvPr>
            <p:ph idx="1"/>
          </p:nvPr>
        </p:nvSpPr>
        <p:spPr/>
        <p:txBody>
          <a:bodyPr>
            <a:normAutofit lnSpcReduction="10000"/>
          </a:bodyPr>
          <a:lstStyle/>
          <a:p>
            <a:r>
              <a:rPr lang="en-US" dirty="0"/>
              <a:t>Compile time</a:t>
            </a:r>
          </a:p>
          <a:p>
            <a:pPr lvl="1"/>
            <a:r>
              <a:rPr lang="en-US" dirty="0"/>
              <a:t>Syntax errors (violate standard, or that which is implemented in the compiler)</a:t>
            </a:r>
          </a:p>
          <a:p>
            <a:pPr lvl="1"/>
            <a:r>
              <a:rPr lang="en-US" dirty="0"/>
              <a:t>Semantic errors (uninitialized values – correct statements that don’t make sense)</a:t>
            </a:r>
          </a:p>
          <a:p>
            <a:pPr lvl="2"/>
            <a:r>
              <a:rPr lang="en-US" dirty="0"/>
              <a:t>My toaster went skiing.  Syntactically correct, but meaningless.</a:t>
            </a:r>
          </a:p>
          <a:p>
            <a:pPr lvl="1"/>
            <a:endParaRPr lang="en-US" dirty="0"/>
          </a:p>
          <a:p>
            <a:r>
              <a:rPr lang="en-US" dirty="0"/>
              <a:t>Link time</a:t>
            </a:r>
          </a:p>
          <a:p>
            <a:r>
              <a:rPr lang="en-US" dirty="0"/>
              <a:t>Run time</a:t>
            </a:r>
          </a:p>
          <a:p>
            <a:r>
              <a:rPr lang="en-US" dirty="0"/>
              <a:t>Logical errors</a:t>
            </a:r>
          </a:p>
        </p:txBody>
      </p:sp>
    </p:spTree>
    <p:extLst>
      <p:ext uri="{BB962C8B-B14F-4D97-AF65-F5344CB8AC3E}">
        <p14:creationId xmlns:p14="http://schemas.microsoft.com/office/powerpoint/2010/main" val="2996611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26F19-20A1-541A-1E33-FCBDBE5E0909}"/>
              </a:ext>
            </a:extLst>
          </p:cNvPr>
          <p:cNvSpPr>
            <a:spLocks noGrp="1"/>
          </p:cNvSpPr>
          <p:nvPr>
            <p:ph type="title"/>
          </p:nvPr>
        </p:nvSpPr>
        <p:spPr>
          <a:xfrm>
            <a:off x="1141413" y="609600"/>
            <a:ext cx="9905998" cy="533400"/>
          </a:xfrm>
        </p:spPr>
        <p:txBody>
          <a:bodyPr>
            <a:normAutofit fontScale="90000"/>
          </a:bodyPr>
          <a:lstStyle/>
          <a:p>
            <a:r>
              <a:rPr lang="en-US" dirty="0"/>
              <a:t>Errors Good vs BAD	</a:t>
            </a:r>
          </a:p>
        </p:txBody>
      </p:sp>
      <p:sp>
        <p:nvSpPr>
          <p:cNvPr id="3" name="Content Placeholder 2">
            <a:extLst>
              <a:ext uri="{FF2B5EF4-FFF2-40B4-BE49-F238E27FC236}">
                <a16:creationId xmlns:a16="http://schemas.microsoft.com/office/drawing/2014/main" id="{6D53CCC8-7B17-4BBC-4C0B-D9AFAC35C014}"/>
              </a:ext>
            </a:extLst>
          </p:cNvPr>
          <p:cNvSpPr>
            <a:spLocks noGrp="1"/>
          </p:cNvSpPr>
          <p:nvPr>
            <p:ph idx="1"/>
          </p:nvPr>
        </p:nvSpPr>
        <p:spPr>
          <a:xfrm>
            <a:off x="1141413" y="1143000"/>
            <a:ext cx="9905998" cy="3918857"/>
          </a:xfrm>
          <a:solidFill>
            <a:schemeClr val="bg1"/>
          </a:solidFill>
        </p:spPr>
        <p:txBody>
          <a:bodyPr anchor="t" anchorCtr="0"/>
          <a:lstStyle/>
          <a:p>
            <a:pPr marL="0" indent="0">
              <a:buNone/>
            </a:pPr>
            <a:r>
              <a:rPr lang="en-US" dirty="0"/>
              <a:t>We will use a compiler, show a couple examples of good errors vs bad</a:t>
            </a:r>
          </a:p>
          <a:p>
            <a:pPr marL="0" indent="0">
              <a:buNone/>
            </a:pPr>
            <a:r>
              <a:rPr lang="en-US" dirty="0"/>
              <a:t>Maybe a good point to compare clang/</a:t>
            </a:r>
            <a:r>
              <a:rPr lang="en-US" dirty="0" err="1"/>
              <a:t>gcc</a:t>
            </a:r>
            <a:endParaRPr lang="en-US" dirty="0"/>
          </a:p>
        </p:txBody>
      </p:sp>
      <p:sp>
        <p:nvSpPr>
          <p:cNvPr id="5" name="Content Placeholder 2">
            <a:extLst>
              <a:ext uri="{FF2B5EF4-FFF2-40B4-BE49-F238E27FC236}">
                <a16:creationId xmlns:a16="http://schemas.microsoft.com/office/drawing/2014/main" id="{61C802B5-5D3B-C767-FBC0-0312810369DC}"/>
              </a:ext>
            </a:extLst>
          </p:cNvPr>
          <p:cNvSpPr txBox="1">
            <a:spLocks/>
          </p:cNvSpPr>
          <p:nvPr/>
        </p:nvSpPr>
        <p:spPr>
          <a:xfrm>
            <a:off x="1141413" y="5105400"/>
            <a:ext cx="9905998" cy="979714"/>
          </a:xfrm>
          <a:prstGeom prst="rect">
            <a:avLst/>
          </a:prstGeom>
          <a:solidFill>
            <a:schemeClr val="bg1"/>
          </a:solidFill>
        </p:spPr>
        <p:txBody>
          <a:bodyPr vert="horz" lIns="91440" tIns="45720" rIns="91440" bIns="45720" rtlCol="0" anchor="t" anchorCtr="0">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dirty="0"/>
              <a:t>Compile commands…</a:t>
            </a:r>
          </a:p>
        </p:txBody>
      </p:sp>
    </p:spTree>
    <p:extLst>
      <p:ext uri="{BB962C8B-B14F-4D97-AF65-F5344CB8AC3E}">
        <p14:creationId xmlns:p14="http://schemas.microsoft.com/office/powerpoint/2010/main" val="89799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3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1621"/>
                            </p:stCondLst>
                            <p:childTnLst>
                              <p:par>
                                <p:cTn id="8" presetID="1" presetClass="entr" presetSubtype="0" fill="hold" nodeType="afterEffect">
                                  <p:stCondLst>
                                    <p:cond delay="0"/>
                                  </p:stCondLst>
                                  <p:iterate type="lt">
                                    <p:tmAbs val="30"/>
                                  </p:iterate>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iterate type="lt">
                                    <p:tmAbs val="30"/>
                                  </p:iterate>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DA89B-66DA-DB6A-FA85-9612440B41D4}"/>
              </a:ext>
            </a:extLst>
          </p:cNvPr>
          <p:cNvSpPr>
            <a:spLocks noGrp="1"/>
          </p:cNvSpPr>
          <p:nvPr>
            <p:ph type="title"/>
          </p:nvPr>
        </p:nvSpPr>
        <p:spPr/>
        <p:txBody>
          <a:bodyPr/>
          <a:lstStyle/>
          <a:p>
            <a:r>
              <a:rPr lang="en-US" dirty="0"/>
              <a:t>Show bad code compile clean</a:t>
            </a:r>
          </a:p>
        </p:txBody>
      </p:sp>
      <p:sp>
        <p:nvSpPr>
          <p:cNvPr id="3" name="Content Placeholder 2">
            <a:extLst>
              <a:ext uri="{FF2B5EF4-FFF2-40B4-BE49-F238E27FC236}">
                <a16:creationId xmlns:a16="http://schemas.microsoft.com/office/drawing/2014/main" id="{77513199-C302-A4E9-6030-0522C28E5FA6}"/>
              </a:ext>
            </a:extLst>
          </p:cNvPr>
          <p:cNvSpPr>
            <a:spLocks noGrp="1"/>
          </p:cNvSpPr>
          <p:nvPr>
            <p:ph idx="1"/>
          </p:nvPr>
        </p:nvSpPr>
        <p:spPr/>
        <p:txBody>
          <a:bodyPr/>
          <a:lstStyle/>
          <a:p>
            <a:r>
              <a:rPr lang="en-US" dirty="0"/>
              <a:t>Read past a loop</a:t>
            </a:r>
          </a:p>
          <a:p>
            <a:pPr lvl="1"/>
            <a:r>
              <a:rPr lang="en-US" dirty="0">
                <a:hlinkClick r:id="rId2"/>
              </a:rPr>
              <a:t>https://compiler-explorer.com/z/MxPxo4cbG</a:t>
            </a:r>
            <a:endParaRPr lang="en-US" dirty="0"/>
          </a:p>
          <a:p>
            <a:r>
              <a:rPr lang="en-US" dirty="0"/>
              <a:t>Downcast for a type error – make a 16bit trim to a short but runtime fail a comparison?</a:t>
            </a:r>
          </a:p>
          <a:p>
            <a:r>
              <a:rPr lang="en-US" dirty="0"/>
              <a:t>Template Error</a:t>
            </a:r>
          </a:p>
          <a:p>
            <a:pPr lvl="1"/>
            <a:r>
              <a:rPr lang="en-US" dirty="0">
                <a:hlinkClick r:id="rId3"/>
              </a:rPr>
              <a:t>https://compiler-explorer.com/z/4KzbEhMK3</a:t>
            </a:r>
            <a:endParaRPr lang="en-US" dirty="0"/>
          </a:p>
          <a:p>
            <a:r>
              <a:rPr lang="en-US" dirty="0"/>
              <a:t>Old code not up to standards</a:t>
            </a:r>
          </a:p>
        </p:txBody>
      </p:sp>
    </p:spTree>
    <p:extLst>
      <p:ext uri="{BB962C8B-B14F-4D97-AF65-F5344CB8AC3E}">
        <p14:creationId xmlns:p14="http://schemas.microsoft.com/office/powerpoint/2010/main" val="2176619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D6F3C1EC-2C86-EE2C-DE1B-5D62D216DB72}"/>
              </a:ext>
            </a:extLst>
          </p:cNvPr>
          <p:cNvPicPr>
            <a:picLocks noChangeAspect="1"/>
          </p:cNvPicPr>
          <p:nvPr/>
        </p:nvPicPr>
        <p:blipFill>
          <a:blip r:embed="rId2"/>
          <a:stretch>
            <a:fillRect/>
          </a:stretch>
        </p:blipFill>
        <p:spPr>
          <a:xfrm>
            <a:off x="190500" y="177798"/>
            <a:ext cx="7772400" cy="477053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C446C5A-3CF0-4616-C2CE-F5291ACB6975}"/>
              </a:ext>
            </a:extLst>
          </p:cNvPr>
          <p:cNvPicPr>
            <a:picLocks noChangeAspect="1"/>
          </p:cNvPicPr>
          <p:nvPr/>
        </p:nvPicPr>
        <p:blipFill>
          <a:blip r:embed="rId3"/>
          <a:stretch>
            <a:fillRect/>
          </a:stretch>
        </p:blipFill>
        <p:spPr>
          <a:xfrm>
            <a:off x="3886200" y="1000125"/>
            <a:ext cx="7772400" cy="4857750"/>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7CCFA259-5118-B5FF-9302-C7F9E2D90376}"/>
              </a:ext>
            </a:extLst>
          </p:cNvPr>
          <p:cNvPicPr>
            <a:picLocks noChangeAspect="1"/>
          </p:cNvPicPr>
          <p:nvPr/>
        </p:nvPicPr>
        <p:blipFill>
          <a:blip r:embed="rId4"/>
          <a:stretch>
            <a:fillRect/>
          </a:stretch>
        </p:blipFill>
        <p:spPr>
          <a:xfrm>
            <a:off x="533400" y="2301995"/>
            <a:ext cx="7772400" cy="4468343"/>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8D8ADFA9-6A3B-9873-B18C-0E4DCE896915}"/>
              </a:ext>
            </a:extLst>
          </p:cNvPr>
          <p:cNvPicPr>
            <a:picLocks noChangeAspect="1"/>
          </p:cNvPicPr>
          <p:nvPr/>
        </p:nvPicPr>
        <p:blipFill>
          <a:blip r:embed="rId5"/>
          <a:stretch>
            <a:fillRect/>
          </a:stretch>
        </p:blipFill>
        <p:spPr>
          <a:xfrm>
            <a:off x="4343400" y="328892"/>
            <a:ext cx="7772400" cy="4468343"/>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0AF36DD9-38A1-A3E6-395C-7227B7F242D3}"/>
              </a:ext>
            </a:extLst>
          </p:cNvPr>
          <p:cNvPicPr>
            <a:picLocks noChangeAspect="1"/>
          </p:cNvPicPr>
          <p:nvPr/>
        </p:nvPicPr>
        <p:blipFill>
          <a:blip r:embed="rId6"/>
          <a:stretch>
            <a:fillRect/>
          </a:stretch>
        </p:blipFill>
        <p:spPr>
          <a:xfrm>
            <a:off x="4114800" y="2060765"/>
            <a:ext cx="7772400" cy="4468343"/>
          </a:xfrm>
          <a:prstGeom prst="rect">
            <a:avLst/>
          </a:prstGeom>
        </p:spPr>
      </p:pic>
      <p:pic>
        <p:nvPicPr>
          <p:cNvPr id="15" name="Picture 14" descr="A screen shot of a computer&#10;&#10;Description automatically generated">
            <a:extLst>
              <a:ext uri="{FF2B5EF4-FFF2-40B4-BE49-F238E27FC236}">
                <a16:creationId xmlns:a16="http://schemas.microsoft.com/office/drawing/2014/main" id="{8E3796C9-C160-2D06-9BD5-A9AC835011D2}"/>
              </a:ext>
            </a:extLst>
          </p:cNvPr>
          <p:cNvPicPr>
            <a:picLocks noChangeAspect="1"/>
          </p:cNvPicPr>
          <p:nvPr/>
        </p:nvPicPr>
        <p:blipFill>
          <a:blip r:embed="rId7"/>
          <a:stretch>
            <a:fillRect/>
          </a:stretch>
        </p:blipFill>
        <p:spPr>
          <a:xfrm>
            <a:off x="1809750" y="861544"/>
            <a:ext cx="7772400" cy="4857750"/>
          </a:xfrm>
          <a:prstGeom prst="rect">
            <a:avLst/>
          </a:prstGeom>
        </p:spPr>
      </p:pic>
    </p:spTree>
    <p:extLst>
      <p:ext uri="{BB962C8B-B14F-4D97-AF65-F5344CB8AC3E}">
        <p14:creationId xmlns:p14="http://schemas.microsoft.com/office/powerpoint/2010/main" val="324884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par>
                          <p:cTn id="21" fill="hold">
                            <p:stCondLst>
                              <p:cond delay="2000"/>
                            </p:stCondLst>
                            <p:childTnLst>
                              <p:par>
                                <p:cTn id="22" presetID="52"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Scale>
                                      <p:cBhvr>
                                        <p:cTn id="24"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7"/>
                                        </p:tgtEl>
                                        <p:attrNameLst>
                                          <p:attrName>ppt_x</p:attrName>
                                          <p:attrName>ppt_y</p:attrName>
                                        </p:attrNameLst>
                                      </p:cBhvr>
                                    </p:animMotion>
                                    <p:animEffect transition="in" filter="fade">
                                      <p:cBhvr>
                                        <p:cTn id="26" dur="1000"/>
                                        <p:tgtEl>
                                          <p:spTgt spid="7"/>
                                        </p:tgtEl>
                                      </p:cBhvr>
                                    </p:animEffect>
                                  </p:childTnLst>
                                </p:cTn>
                              </p:par>
                            </p:childTnLst>
                          </p:cTn>
                        </p:par>
                        <p:par>
                          <p:cTn id="27" fill="hold">
                            <p:stCondLst>
                              <p:cond delay="3000"/>
                            </p:stCondLst>
                            <p:childTnLst>
                              <p:par>
                                <p:cTn id="28" presetID="15"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1000" fill="hold"/>
                                        <p:tgtEl>
                                          <p:spTgt spid="9"/>
                                        </p:tgtEl>
                                        <p:attrNameLst>
                                          <p:attrName>ppt_w</p:attrName>
                                        </p:attrNameLst>
                                      </p:cBhvr>
                                      <p:tavLst>
                                        <p:tav tm="0">
                                          <p:val>
                                            <p:fltVal val="0"/>
                                          </p:val>
                                        </p:tav>
                                        <p:tav tm="100000">
                                          <p:val>
                                            <p:strVal val="#ppt_w"/>
                                          </p:val>
                                        </p:tav>
                                      </p:tavLst>
                                    </p:anim>
                                    <p:anim calcmode="lin" valueType="num">
                                      <p:cBhvr>
                                        <p:cTn id="31" dur="1000" fill="hold"/>
                                        <p:tgtEl>
                                          <p:spTgt spid="9"/>
                                        </p:tgtEl>
                                        <p:attrNameLst>
                                          <p:attrName>ppt_h</p:attrName>
                                        </p:attrNameLst>
                                      </p:cBhvr>
                                      <p:tavLst>
                                        <p:tav tm="0">
                                          <p:val>
                                            <p:fltVal val="0"/>
                                          </p:val>
                                        </p:tav>
                                        <p:tav tm="100000">
                                          <p:val>
                                            <p:strVal val="#ppt_h"/>
                                          </p:val>
                                        </p:tav>
                                      </p:tavLst>
                                    </p:anim>
                                    <p:anim calcmode="lin" valueType="num">
                                      <p:cBhvr>
                                        <p:cTn id="32"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par>
                          <p:cTn id="34" fill="hold">
                            <p:stCondLst>
                              <p:cond delay="4000"/>
                            </p:stCondLst>
                            <p:childTnLst>
                              <p:par>
                                <p:cTn id="35" presetID="26"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80">
                                          <p:stCondLst>
                                            <p:cond delay="0"/>
                                          </p:stCondLst>
                                        </p:cTn>
                                        <p:tgtEl>
                                          <p:spTgt spid="11"/>
                                        </p:tgtEl>
                                      </p:cBhvr>
                                    </p:animEffect>
                                    <p:anim calcmode="lin" valueType="num">
                                      <p:cBhvr>
                                        <p:cTn id="3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43" dur="26">
                                          <p:stCondLst>
                                            <p:cond delay="650"/>
                                          </p:stCondLst>
                                        </p:cTn>
                                        <p:tgtEl>
                                          <p:spTgt spid="11"/>
                                        </p:tgtEl>
                                      </p:cBhvr>
                                      <p:to x="100000" y="60000"/>
                                    </p:animScale>
                                    <p:animScale>
                                      <p:cBhvr>
                                        <p:cTn id="44" dur="166" decel="50000">
                                          <p:stCondLst>
                                            <p:cond delay="676"/>
                                          </p:stCondLst>
                                        </p:cTn>
                                        <p:tgtEl>
                                          <p:spTgt spid="11"/>
                                        </p:tgtEl>
                                      </p:cBhvr>
                                      <p:to x="100000" y="100000"/>
                                    </p:animScale>
                                    <p:animScale>
                                      <p:cBhvr>
                                        <p:cTn id="45" dur="26">
                                          <p:stCondLst>
                                            <p:cond delay="1312"/>
                                          </p:stCondLst>
                                        </p:cTn>
                                        <p:tgtEl>
                                          <p:spTgt spid="11"/>
                                        </p:tgtEl>
                                      </p:cBhvr>
                                      <p:to x="100000" y="80000"/>
                                    </p:animScale>
                                    <p:animScale>
                                      <p:cBhvr>
                                        <p:cTn id="46" dur="166" decel="50000">
                                          <p:stCondLst>
                                            <p:cond delay="1338"/>
                                          </p:stCondLst>
                                        </p:cTn>
                                        <p:tgtEl>
                                          <p:spTgt spid="11"/>
                                        </p:tgtEl>
                                      </p:cBhvr>
                                      <p:to x="100000" y="100000"/>
                                    </p:animScale>
                                    <p:animScale>
                                      <p:cBhvr>
                                        <p:cTn id="47" dur="26">
                                          <p:stCondLst>
                                            <p:cond delay="1642"/>
                                          </p:stCondLst>
                                        </p:cTn>
                                        <p:tgtEl>
                                          <p:spTgt spid="11"/>
                                        </p:tgtEl>
                                      </p:cBhvr>
                                      <p:to x="100000" y="90000"/>
                                    </p:animScale>
                                    <p:animScale>
                                      <p:cBhvr>
                                        <p:cTn id="48" dur="166" decel="50000">
                                          <p:stCondLst>
                                            <p:cond delay="1668"/>
                                          </p:stCondLst>
                                        </p:cTn>
                                        <p:tgtEl>
                                          <p:spTgt spid="11"/>
                                        </p:tgtEl>
                                      </p:cBhvr>
                                      <p:to x="100000" y="100000"/>
                                    </p:animScale>
                                    <p:animScale>
                                      <p:cBhvr>
                                        <p:cTn id="49" dur="26">
                                          <p:stCondLst>
                                            <p:cond delay="1808"/>
                                          </p:stCondLst>
                                        </p:cTn>
                                        <p:tgtEl>
                                          <p:spTgt spid="11"/>
                                        </p:tgtEl>
                                      </p:cBhvr>
                                      <p:to x="100000" y="95000"/>
                                    </p:animScale>
                                    <p:animScale>
                                      <p:cBhvr>
                                        <p:cTn id="50" dur="166" decel="50000">
                                          <p:stCondLst>
                                            <p:cond delay="1834"/>
                                          </p:stCondLst>
                                        </p:cTn>
                                        <p:tgtEl>
                                          <p:spTgt spid="11"/>
                                        </p:tgtEl>
                                      </p:cBhvr>
                                      <p:to x="100000" y="100000"/>
                                    </p:animScale>
                                  </p:childTnLst>
                                </p:cTn>
                              </p:par>
                            </p:childTnLst>
                          </p:cTn>
                        </p:par>
                        <p:par>
                          <p:cTn id="51" fill="hold">
                            <p:stCondLst>
                              <p:cond delay="6000"/>
                            </p:stCondLst>
                            <p:childTnLst>
                              <p:par>
                                <p:cTn id="52" presetID="25" presetClass="entr" presetSubtype="0" fill="hold" nodeType="after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p:cTn id="54" dur="500" decel="50000" fill="hold">
                                          <p:stCondLst>
                                            <p:cond delay="0"/>
                                          </p:stCondLst>
                                        </p:cTn>
                                        <p:tgtEl>
                                          <p:spTgt spid="13"/>
                                        </p:tgtEl>
                                        <p:attrNameLst>
                                          <p:attrName>style.rotation</p:attrName>
                                        </p:attrNameLst>
                                      </p:cBhvr>
                                      <p:tavLst>
                                        <p:tav tm="0">
                                          <p:val>
                                            <p:fltVal val="-90"/>
                                          </p:val>
                                        </p:tav>
                                        <p:tav tm="100000">
                                          <p:val>
                                            <p:fltVal val="0"/>
                                          </p:val>
                                        </p:tav>
                                      </p:tavLst>
                                    </p:anim>
                                    <p:anim calcmode="lin" valueType="num">
                                      <p:cBhvr>
                                        <p:cTn id="55" dur="500" decel="50000" fill="hold">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56" dur="500" accel="50000" fill="hold">
                                          <p:stCondLst>
                                            <p:cond delay="500"/>
                                          </p:stCondLst>
                                        </p:cTn>
                                        <p:tgtEl>
                                          <p:spTgt spid="13"/>
                                        </p:tgtEl>
                                        <p:attrNameLst>
                                          <p:attrName>ppt_w</p:attrName>
                                        </p:attrNameLst>
                                      </p:cBhvr>
                                      <p:tavLst>
                                        <p:tav tm="0">
                                          <p:val>
                                            <p:strVal val="#ppt_w*.05"/>
                                          </p:val>
                                        </p:tav>
                                        <p:tav tm="100000">
                                          <p:val>
                                            <p:strVal val="#ppt_w"/>
                                          </p:val>
                                        </p:tav>
                                      </p:tavLst>
                                    </p:anim>
                                    <p:anim calcmode="lin" valueType="num">
                                      <p:cBhvr>
                                        <p:cTn id="57" dur="1000" fill="hold"/>
                                        <p:tgtEl>
                                          <p:spTgt spid="13"/>
                                        </p:tgtEl>
                                        <p:attrNameLst>
                                          <p:attrName>ppt_h</p:attrName>
                                        </p:attrNameLst>
                                      </p:cBhvr>
                                      <p:tavLst>
                                        <p:tav tm="0">
                                          <p:val>
                                            <p:strVal val="#ppt_h"/>
                                          </p:val>
                                        </p:tav>
                                        <p:tav tm="100000">
                                          <p:val>
                                            <p:strVal val="#ppt_h"/>
                                          </p:val>
                                        </p:tav>
                                      </p:tavLst>
                                    </p:anim>
                                    <p:anim calcmode="lin" valueType="num">
                                      <p:cBhvr>
                                        <p:cTn id="58" dur="500" decel="50000" fill="hold">
                                          <p:stCondLst>
                                            <p:cond delay="0"/>
                                          </p:stCondLst>
                                        </p:cTn>
                                        <p:tgtEl>
                                          <p:spTgt spid="13"/>
                                        </p:tgtEl>
                                        <p:attrNameLst>
                                          <p:attrName>ppt_x</p:attrName>
                                        </p:attrNameLst>
                                      </p:cBhvr>
                                      <p:tavLst>
                                        <p:tav tm="0">
                                          <p:val>
                                            <p:strVal val="#ppt_x+.4"/>
                                          </p:val>
                                        </p:tav>
                                        <p:tav tm="100000">
                                          <p:val>
                                            <p:strVal val="#ppt_x"/>
                                          </p:val>
                                        </p:tav>
                                      </p:tavLst>
                                    </p:anim>
                                    <p:anim calcmode="lin" valueType="num">
                                      <p:cBhvr>
                                        <p:cTn id="59" dur="500" decel="50000" fill="hold">
                                          <p:stCondLst>
                                            <p:cond delay="0"/>
                                          </p:stCondLst>
                                        </p:cTn>
                                        <p:tgtEl>
                                          <p:spTgt spid="13"/>
                                        </p:tgtEl>
                                        <p:attrNameLst>
                                          <p:attrName>ppt_y</p:attrName>
                                        </p:attrNameLst>
                                      </p:cBhvr>
                                      <p:tavLst>
                                        <p:tav tm="0">
                                          <p:val>
                                            <p:strVal val="#ppt_y-.2"/>
                                          </p:val>
                                        </p:tav>
                                        <p:tav tm="100000">
                                          <p:val>
                                            <p:strVal val="#ppt_y+.1"/>
                                          </p:val>
                                        </p:tav>
                                      </p:tavLst>
                                    </p:anim>
                                    <p:anim calcmode="lin" valueType="num">
                                      <p:cBhvr>
                                        <p:cTn id="60" dur="500" accel="50000" fill="hold">
                                          <p:stCondLst>
                                            <p:cond delay="500"/>
                                          </p:stCondLst>
                                        </p:cTn>
                                        <p:tgtEl>
                                          <p:spTgt spid="13"/>
                                        </p:tgtEl>
                                        <p:attrNameLst>
                                          <p:attrName>ppt_y</p:attrName>
                                        </p:attrNameLst>
                                      </p:cBhvr>
                                      <p:tavLst>
                                        <p:tav tm="0">
                                          <p:val>
                                            <p:strVal val="#ppt_y+.1"/>
                                          </p:val>
                                        </p:tav>
                                        <p:tav tm="100000">
                                          <p:val>
                                            <p:strVal val="#ppt_y"/>
                                          </p:val>
                                        </p:tav>
                                      </p:tavLst>
                                    </p:anim>
                                    <p:animEffect transition="in" filter="fade">
                                      <p:cBhvr>
                                        <p:cTn id="61" dur="1000" decel="50000">
                                          <p:stCondLst>
                                            <p:cond delay="0"/>
                                          </p:stCondLst>
                                        </p:cTn>
                                        <p:tgtEl>
                                          <p:spTgt spid="13"/>
                                        </p:tgtEl>
                                      </p:cBhvr>
                                    </p:animEffect>
                                  </p:childTnLst>
                                </p:cTn>
                              </p:par>
                            </p:childTnLst>
                          </p:cTn>
                        </p:par>
                        <p:par>
                          <p:cTn id="62" fill="hold">
                            <p:stCondLst>
                              <p:cond delay="7000"/>
                            </p:stCondLst>
                            <p:childTnLst>
                              <p:par>
                                <p:cTn id="63" presetID="30" presetClass="entr" presetSubtype="0" fill="hold"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800" decel="100000"/>
                                        <p:tgtEl>
                                          <p:spTgt spid="15"/>
                                        </p:tgtEl>
                                      </p:cBhvr>
                                    </p:animEffect>
                                    <p:anim calcmode="lin" valueType="num">
                                      <p:cBhvr>
                                        <p:cTn id="66" dur="800" decel="100000" fill="hold"/>
                                        <p:tgtEl>
                                          <p:spTgt spid="15"/>
                                        </p:tgtEl>
                                        <p:attrNameLst>
                                          <p:attrName>style.rotation</p:attrName>
                                        </p:attrNameLst>
                                      </p:cBhvr>
                                      <p:tavLst>
                                        <p:tav tm="0">
                                          <p:val>
                                            <p:fltVal val="-90"/>
                                          </p:val>
                                        </p:tav>
                                        <p:tav tm="100000">
                                          <p:val>
                                            <p:fltVal val="0"/>
                                          </p:val>
                                        </p:tav>
                                      </p:tavLst>
                                    </p:anim>
                                    <p:anim calcmode="lin" valueType="num">
                                      <p:cBhvr>
                                        <p:cTn id="67" dur="800" decel="100000" fill="hold"/>
                                        <p:tgtEl>
                                          <p:spTgt spid="15"/>
                                        </p:tgtEl>
                                        <p:attrNameLst>
                                          <p:attrName>ppt_x</p:attrName>
                                        </p:attrNameLst>
                                      </p:cBhvr>
                                      <p:tavLst>
                                        <p:tav tm="0">
                                          <p:val>
                                            <p:strVal val="#ppt_x+0.4"/>
                                          </p:val>
                                        </p:tav>
                                        <p:tav tm="100000">
                                          <p:val>
                                            <p:strVal val="#ppt_x-0.05"/>
                                          </p:val>
                                        </p:tav>
                                      </p:tavLst>
                                    </p:anim>
                                    <p:anim calcmode="lin" valueType="num">
                                      <p:cBhvr>
                                        <p:cTn id="68" dur="800" decel="100000" fill="hold"/>
                                        <p:tgtEl>
                                          <p:spTgt spid="15"/>
                                        </p:tgtEl>
                                        <p:attrNameLst>
                                          <p:attrName>ppt_y</p:attrName>
                                        </p:attrNameLst>
                                      </p:cBhvr>
                                      <p:tavLst>
                                        <p:tav tm="0">
                                          <p:val>
                                            <p:strVal val="#ppt_y-0.4"/>
                                          </p:val>
                                        </p:tav>
                                        <p:tav tm="100000">
                                          <p:val>
                                            <p:strVal val="#ppt_y+0.1"/>
                                          </p:val>
                                        </p:tav>
                                      </p:tavLst>
                                    </p:anim>
                                    <p:anim calcmode="lin" valueType="num">
                                      <p:cBhvr>
                                        <p:cTn id="69"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70"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CA171-1585-7788-BCF1-C6BE29F04DC2}"/>
              </a:ext>
            </a:extLst>
          </p:cNvPr>
          <p:cNvSpPr>
            <a:spLocks noGrp="1"/>
          </p:cNvSpPr>
          <p:nvPr>
            <p:ph type="title"/>
          </p:nvPr>
        </p:nvSpPr>
        <p:spPr/>
        <p:txBody>
          <a:bodyPr/>
          <a:lstStyle/>
          <a:p>
            <a:r>
              <a:rPr lang="en-US" dirty="0"/>
              <a:t>Why tooling?</a:t>
            </a:r>
          </a:p>
        </p:txBody>
      </p:sp>
      <p:sp>
        <p:nvSpPr>
          <p:cNvPr id="3" name="Content Placeholder 2">
            <a:extLst>
              <a:ext uri="{FF2B5EF4-FFF2-40B4-BE49-F238E27FC236}">
                <a16:creationId xmlns:a16="http://schemas.microsoft.com/office/drawing/2014/main" id="{17F41AB6-2215-25D7-1FC1-2F79820EF6E5}"/>
              </a:ext>
            </a:extLst>
          </p:cNvPr>
          <p:cNvSpPr>
            <a:spLocks noGrp="1"/>
          </p:cNvSpPr>
          <p:nvPr>
            <p:ph idx="1"/>
          </p:nvPr>
        </p:nvSpPr>
        <p:spPr/>
        <p:txBody>
          <a:bodyPr/>
          <a:lstStyle/>
          <a:p>
            <a:r>
              <a:rPr lang="en-US" dirty="0"/>
              <a:t>Make a montage of different tool environments flying in</a:t>
            </a:r>
          </a:p>
          <a:p>
            <a:r>
              <a:rPr lang="en-US" dirty="0"/>
              <a:t>Perhaps use icons for different tools</a:t>
            </a:r>
          </a:p>
          <a:p>
            <a:r>
              <a:rPr lang="en-US" dirty="0"/>
              <a:t>Maybe overload the tools (so many) then break out what we will talk about?</a:t>
            </a:r>
          </a:p>
        </p:txBody>
      </p:sp>
    </p:spTree>
    <p:extLst>
      <p:ext uri="{BB962C8B-B14F-4D97-AF65-F5344CB8AC3E}">
        <p14:creationId xmlns:p14="http://schemas.microsoft.com/office/powerpoint/2010/main" val="1048609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097FC-89EC-4D7A-A02E-031C5385AF29}"/>
              </a:ext>
            </a:extLst>
          </p:cNvPr>
          <p:cNvSpPr>
            <a:spLocks noGrp="1"/>
          </p:cNvSpPr>
          <p:nvPr>
            <p:ph type="title"/>
          </p:nvPr>
        </p:nvSpPr>
        <p:spPr/>
        <p:txBody>
          <a:bodyPr/>
          <a:lstStyle/>
          <a:p>
            <a:r>
              <a:rPr lang="en-US" dirty="0"/>
              <a:t>Cross platform tools/talk</a:t>
            </a:r>
          </a:p>
        </p:txBody>
      </p:sp>
      <p:sp>
        <p:nvSpPr>
          <p:cNvPr id="3" name="Content Placeholder 2">
            <a:extLst>
              <a:ext uri="{FF2B5EF4-FFF2-40B4-BE49-F238E27FC236}">
                <a16:creationId xmlns:a16="http://schemas.microsoft.com/office/drawing/2014/main" id="{F7DB975F-A263-B185-E26F-FA43FA0927B5}"/>
              </a:ext>
            </a:extLst>
          </p:cNvPr>
          <p:cNvSpPr>
            <a:spLocks noGrp="1"/>
          </p:cNvSpPr>
          <p:nvPr>
            <p:ph idx="1"/>
          </p:nvPr>
        </p:nvSpPr>
        <p:spPr/>
        <p:txBody>
          <a:bodyPr/>
          <a:lstStyle/>
          <a:p>
            <a:r>
              <a:rPr lang="en-US" dirty="0"/>
              <a:t>Windows, Mac or Linux</a:t>
            </a:r>
          </a:p>
          <a:p>
            <a:r>
              <a:rPr lang="en-US" dirty="0"/>
              <a:t>Show using tools on each – compare command line arguments </a:t>
            </a:r>
            <a:r>
              <a:rPr lang="en-US" dirty="0" err="1"/>
              <a:t>etc</a:t>
            </a:r>
            <a:endParaRPr lang="en-US" dirty="0"/>
          </a:p>
        </p:txBody>
      </p:sp>
    </p:spTree>
    <p:extLst>
      <p:ext uri="{BB962C8B-B14F-4D97-AF65-F5344CB8AC3E}">
        <p14:creationId xmlns:p14="http://schemas.microsoft.com/office/powerpoint/2010/main" val="1004328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172F-92AA-04F6-C786-865198CDD041}"/>
              </a:ext>
            </a:extLst>
          </p:cNvPr>
          <p:cNvSpPr>
            <a:spLocks noGrp="1"/>
          </p:cNvSpPr>
          <p:nvPr>
            <p:ph type="title"/>
          </p:nvPr>
        </p:nvSpPr>
        <p:spPr/>
        <p:txBody>
          <a:bodyPr/>
          <a:lstStyle/>
          <a:p>
            <a:r>
              <a:rPr lang="en-US" dirty="0"/>
              <a:t>Types of errors</a:t>
            </a:r>
          </a:p>
        </p:txBody>
      </p:sp>
      <p:sp>
        <p:nvSpPr>
          <p:cNvPr id="3" name="Content Placeholder 2">
            <a:extLst>
              <a:ext uri="{FF2B5EF4-FFF2-40B4-BE49-F238E27FC236}">
                <a16:creationId xmlns:a16="http://schemas.microsoft.com/office/drawing/2014/main" id="{9DCCAD15-2E8C-D6F8-488A-E5B895004078}"/>
              </a:ext>
            </a:extLst>
          </p:cNvPr>
          <p:cNvSpPr>
            <a:spLocks noGrp="1"/>
          </p:cNvSpPr>
          <p:nvPr>
            <p:ph idx="1"/>
          </p:nvPr>
        </p:nvSpPr>
        <p:spPr/>
        <p:txBody>
          <a:bodyPr/>
          <a:lstStyle/>
          <a:p>
            <a:r>
              <a:rPr lang="en-US" dirty="0"/>
              <a:t>Compiler</a:t>
            </a:r>
          </a:p>
          <a:p>
            <a:r>
              <a:rPr lang="en-US" dirty="0"/>
              <a:t>Linker</a:t>
            </a:r>
          </a:p>
          <a:p>
            <a:r>
              <a:rPr lang="en-US" dirty="0"/>
              <a:t>Runtime</a:t>
            </a:r>
          </a:p>
          <a:p>
            <a:r>
              <a:rPr lang="en-US" dirty="0"/>
              <a:t>Logic</a:t>
            </a:r>
          </a:p>
        </p:txBody>
      </p:sp>
    </p:spTree>
    <p:extLst>
      <p:ext uri="{BB962C8B-B14F-4D97-AF65-F5344CB8AC3E}">
        <p14:creationId xmlns:p14="http://schemas.microsoft.com/office/powerpoint/2010/main" val="3136729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8F2A6-75C2-A9AF-A254-FE29542EDE2D}"/>
              </a:ext>
            </a:extLst>
          </p:cNvPr>
          <p:cNvSpPr>
            <a:spLocks noGrp="1"/>
          </p:cNvSpPr>
          <p:nvPr>
            <p:ph type="title"/>
          </p:nvPr>
        </p:nvSpPr>
        <p:spPr/>
        <p:txBody>
          <a:bodyPr/>
          <a:lstStyle/>
          <a:p>
            <a:r>
              <a:rPr lang="en-US" dirty="0"/>
              <a:t>Compiler errors</a:t>
            </a:r>
          </a:p>
        </p:txBody>
      </p:sp>
      <p:sp>
        <p:nvSpPr>
          <p:cNvPr id="3" name="Content Placeholder 2">
            <a:extLst>
              <a:ext uri="{FF2B5EF4-FFF2-40B4-BE49-F238E27FC236}">
                <a16:creationId xmlns:a16="http://schemas.microsoft.com/office/drawing/2014/main" id="{556627AC-3F77-E96E-ED83-161C5914E417}"/>
              </a:ext>
            </a:extLst>
          </p:cNvPr>
          <p:cNvSpPr>
            <a:spLocks noGrp="1"/>
          </p:cNvSpPr>
          <p:nvPr>
            <p:ph idx="1"/>
          </p:nvPr>
        </p:nvSpPr>
        <p:spPr/>
        <p:txBody>
          <a:bodyPr/>
          <a:lstStyle/>
          <a:p>
            <a:r>
              <a:rPr lang="en-US" dirty="0"/>
              <a:t>Example</a:t>
            </a:r>
          </a:p>
        </p:txBody>
      </p:sp>
    </p:spTree>
    <p:extLst>
      <p:ext uri="{BB962C8B-B14F-4D97-AF65-F5344CB8AC3E}">
        <p14:creationId xmlns:p14="http://schemas.microsoft.com/office/powerpoint/2010/main" val="1576417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61336-7B9A-4FD7-0332-E276C3C69C04}"/>
              </a:ext>
            </a:extLst>
          </p:cNvPr>
          <p:cNvSpPr>
            <a:spLocks noGrp="1"/>
          </p:cNvSpPr>
          <p:nvPr>
            <p:ph type="title"/>
          </p:nvPr>
        </p:nvSpPr>
        <p:spPr/>
        <p:txBody>
          <a:bodyPr/>
          <a:lstStyle/>
          <a:p>
            <a:r>
              <a:rPr lang="en-US" dirty="0"/>
              <a:t>Linker error</a:t>
            </a:r>
          </a:p>
        </p:txBody>
      </p:sp>
      <p:sp>
        <p:nvSpPr>
          <p:cNvPr id="3" name="Content Placeholder 2">
            <a:extLst>
              <a:ext uri="{FF2B5EF4-FFF2-40B4-BE49-F238E27FC236}">
                <a16:creationId xmlns:a16="http://schemas.microsoft.com/office/drawing/2014/main" id="{ADF07818-FCE2-F73A-5BE8-0919E87D7D7E}"/>
              </a:ext>
            </a:extLst>
          </p:cNvPr>
          <p:cNvSpPr>
            <a:spLocks noGrp="1"/>
          </p:cNvSpPr>
          <p:nvPr>
            <p:ph idx="1"/>
          </p:nvPr>
        </p:nvSpPr>
        <p:spPr/>
        <p:txBody>
          <a:bodyPr/>
          <a:lstStyle/>
          <a:p>
            <a:r>
              <a:rPr lang="en-US" dirty="0"/>
              <a:t>Example</a:t>
            </a:r>
          </a:p>
        </p:txBody>
      </p:sp>
    </p:spTree>
    <p:extLst>
      <p:ext uri="{BB962C8B-B14F-4D97-AF65-F5344CB8AC3E}">
        <p14:creationId xmlns:p14="http://schemas.microsoft.com/office/powerpoint/2010/main" val="2635041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61336-7B9A-4FD7-0332-E276C3C69C04}"/>
              </a:ext>
            </a:extLst>
          </p:cNvPr>
          <p:cNvSpPr>
            <a:spLocks noGrp="1"/>
          </p:cNvSpPr>
          <p:nvPr>
            <p:ph type="title"/>
          </p:nvPr>
        </p:nvSpPr>
        <p:spPr/>
        <p:txBody>
          <a:bodyPr/>
          <a:lstStyle/>
          <a:p>
            <a:r>
              <a:rPr lang="en-US" dirty="0"/>
              <a:t>runtime error</a:t>
            </a:r>
          </a:p>
        </p:txBody>
      </p:sp>
      <p:sp>
        <p:nvSpPr>
          <p:cNvPr id="3" name="Content Placeholder 2">
            <a:extLst>
              <a:ext uri="{FF2B5EF4-FFF2-40B4-BE49-F238E27FC236}">
                <a16:creationId xmlns:a16="http://schemas.microsoft.com/office/drawing/2014/main" id="{ADF07818-FCE2-F73A-5BE8-0919E87D7D7E}"/>
              </a:ext>
            </a:extLst>
          </p:cNvPr>
          <p:cNvSpPr>
            <a:spLocks noGrp="1"/>
          </p:cNvSpPr>
          <p:nvPr>
            <p:ph idx="1"/>
          </p:nvPr>
        </p:nvSpPr>
        <p:spPr/>
        <p:txBody>
          <a:bodyPr/>
          <a:lstStyle/>
          <a:p>
            <a:r>
              <a:rPr lang="en-US" dirty="0"/>
              <a:t>Example</a:t>
            </a:r>
          </a:p>
        </p:txBody>
      </p:sp>
    </p:spTree>
    <p:extLst>
      <p:ext uri="{BB962C8B-B14F-4D97-AF65-F5344CB8AC3E}">
        <p14:creationId xmlns:p14="http://schemas.microsoft.com/office/powerpoint/2010/main" val="1226950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35D2B-44C2-0701-999D-2896E22EDB29}"/>
              </a:ext>
            </a:extLst>
          </p:cNvPr>
          <p:cNvSpPr>
            <a:spLocks noGrp="1"/>
          </p:cNvSpPr>
          <p:nvPr>
            <p:ph type="title"/>
          </p:nvPr>
        </p:nvSpPr>
        <p:spPr/>
        <p:txBody>
          <a:bodyPr/>
          <a:lstStyle/>
          <a:p>
            <a:r>
              <a:rPr lang="en-US" dirty="0"/>
              <a:t>Logic	errors</a:t>
            </a:r>
          </a:p>
        </p:txBody>
      </p:sp>
      <p:sp>
        <p:nvSpPr>
          <p:cNvPr id="3" name="Content Placeholder 2">
            <a:extLst>
              <a:ext uri="{FF2B5EF4-FFF2-40B4-BE49-F238E27FC236}">
                <a16:creationId xmlns:a16="http://schemas.microsoft.com/office/drawing/2014/main" id="{5A7EFC9E-260D-375A-F30F-463308BA16BB}"/>
              </a:ext>
            </a:extLst>
          </p:cNvPr>
          <p:cNvSpPr>
            <a:spLocks noGrp="1"/>
          </p:cNvSpPr>
          <p:nvPr>
            <p:ph idx="1"/>
          </p:nvPr>
        </p:nvSpPr>
        <p:spPr/>
        <p:txBody>
          <a:bodyPr/>
          <a:lstStyle/>
          <a:p>
            <a:r>
              <a:rPr lang="en-US" dirty="0"/>
              <a:t>example</a:t>
            </a:r>
          </a:p>
        </p:txBody>
      </p:sp>
    </p:spTree>
    <p:extLst>
      <p:ext uri="{BB962C8B-B14F-4D97-AF65-F5344CB8AC3E}">
        <p14:creationId xmlns:p14="http://schemas.microsoft.com/office/powerpoint/2010/main" val="3624302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3A313-F077-6230-A97C-10CC34099E25}"/>
              </a:ext>
            </a:extLst>
          </p:cNvPr>
          <p:cNvSpPr>
            <a:spLocks noGrp="1"/>
          </p:cNvSpPr>
          <p:nvPr>
            <p:ph type="title"/>
          </p:nvPr>
        </p:nvSpPr>
        <p:spPr/>
        <p:txBody>
          <a:bodyPr/>
          <a:lstStyle/>
          <a:p>
            <a:r>
              <a:rPr lang="en-US" dirty="0"/>
              <a:t>Compiler settings</a:t>
            </a:r>
          </a:p>
        </p:txBody>
      </p:sp>
      <p:sp>
        <p:nvSpPr>
          <p:cNvPr id="3" name="Content Placeholder 2">
            <a:extLst>
              <a:ext uri="{FF2B5EF4-FFF2-40B4-BE49-F238E27FC236}">
                <a16:creationId xmlns:a16="http://schemas.microsoft.com/office/drawing/2014/main" id="{F95E21A2-7EB1-3671-8486-11135472C29A}"/>
              </a:ext>
            </a:extLst>
          </p:cNvPr>
          <p:cNvSpPr>
            <a:spLocks noGrp="1"/>
          </p:cNvSpPr>
          <p:nvPr>
            <p:ph idx="1"/>
          </p:nvPr>
        </p:nvSpPr>
        <p:spPr/>
        <p:txBody>
          <a:bodyPr/>
          <a:lstStyle/>
          <a:p>
            <a:r>
              <a:rPr lang="en-US" dirty="0"/>
              <a:t>Clang/</a:t>
            </a:r>
            <a:r>
              <a:rPr lang="en-US" dirty="0" err="1"/>
              <a:t>gcc</a:t>
            </a:r>
            <a:r>
              <a:rPr lang="en-US" dirty="0"/>
              <a:t> – are you using?</a:t>
            </a:r>
          </a:p>
          <a:p>
            <a:r>
              <a:rPr lang="en-US" b="0" dirty="0">
                <a:solidFill>
                  <a:srgbClr val="CCCCCC"/>
                </a:solidFill>
                <a:effectLst/>
                <a:latin typeface="JetBrains Mono" panose="02000009000000000000" pitchFamily="49" charset="0"/>
              </a:rPr>
              <a:t>-Wall -</a:t>
            </a:r>
            <a:r>
              <a:rPr lang="en-US" b="0" dirty="0" err="1">
                <a:solidFill>
                  <a:srgbClr val="CCCCCC"/>
                </a:solidFill>
                <a:effectLst/>
                <a:latin typeface="JetBrains Mono" panose="02000009000000000000" pitchFamily="49" charset="0"/>
              </a:rPr>
              <a:t>Wwarn</a:t>
            </a:r>
            <a:r>
              <a:rPr lang="en-US" b="0" dirty="0">
                <a:solidFill>
                  <a:srgbClr val="CCCCCC"/>
                </a:solidFill>
                <a:effectLst/>
                <a:latin typeface="JetBrains Mono" panose="02000009000000000000" pitchFamily="49" charset="0"/>
              </a:rPr>
              <a:t> -</a:t>
            </a:r>
            <a:r>
              <a:rPr lang="en-US" b="0" dirty="0" err="1">
                <a:solidFill>
                  <a:srgbClr val="CCCCCC"/>
                </a:solidFill>
                <a:effectLst/>
                <a:latin typeface="JetBrains Mono" panose="02000009000000000000" pitchFamily="49" charset="0"/>
              </a:rPr>
              <a:t>Werrors</a:t>
            </a:r>
            <a:r>
              <a:rPr lang="en-US" b="0" dirty="0">
                <a:solidFill>
                  <a:srgbClr val="CCCCCC"/>
                </a:solidFill>
                <a:effectLst/>
                <a:latin typeface="JetBrains Mono" panose="02000009000000000000" pitchFamily="49" charset="0"/>
              </a:rPr>
              <a:t> -</a:t>
            </a:r>
            <a:r>
              <a:rPr lang="en-US" b="0" dirty="0" err="1">
                <a:solidFill>
                  <a:srgbClr val="CCCCCC"/>
                </a:solidFill>
                <a:effectLst/>
                <a:latin typeface="JetBrains Mono" panose="02000009000000000000" pitchFamily="49" charset="0"/>
              </a:rPr>
              <a:t>Wextra</a:t>
            </a:r>
            <a:r>
              <a:rPr lang="en-US" b="0" dirty="0">
                <a:solidFill>
                  <a:srgbClr val="CCCCCC"/>
                </a:solidFill>
                <a:effectLst/>
                <a:latin typeface="JetBrains Mono" panose="02000009000000000000" pitchFamily="49" charset="0"/>
              </a:rPr>
              <a:t> -std=</a:t>
            </a:r>
            <a:r>
              <a:rPr lang="en-US" b="0" dirty="0" err="1">
                <a:solidFill>
                  <a:srgbClr val="CCCCCC"/>
                </a:solidFill>
                <a:effectLst/>
                <a:latin typeface="JetBrains Mono" panose="02000009000000000000" pitchFamily="49" charset="0"/>
              </a:rPr>
              <a:t>c++</a:t>
            </a:r>
            <a:r>
              <a:rPr lang="en-US" b="0" dirty="0">
                <a:solidFill>
                  <a:srgbClr val="CCCCCC"/>
                </a:solidFill>
                <a:effectLst/>
                <a:latin typeface="JetBrains Mono" panose="02000009000000000000" pitchFamily="49" charset="0"/>
              </a:rPr>
              <a:t>11 -pedantic-errors</a:t>
            </a:r>
          </a:p>
          <a:p>
            <a:endParaRPr lang="en-US" dirty="0"/>
          </a:p>
        </p:txBody>
      </p:sp>
    </p:spTree>
    <p:extLst>
      <p:ext uri="{BB962C8B-B14F-4D97-AF65-F5344CB8AC3E}">
        <p14:creationId xmlns:p14="http://schemas.microsoft.com/office/powerpoint/2010/main" val="1384017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4A1B-EA4F-8CBC-994B-89F9DDFD1D16}"/>
              </a:ext>
            </a:extLst>
          </p:cNvPr>
          <p:cNvSpPr>
            <a:spLocks noGrp="1"/>
          </p:cNvSpPr>
          <p:nvPr>
            <p:ph type="title"/>
          </p:nvPr>
        </p:nvSpPr>
        <p:spPr/>
        <p:txBody>
          <a:bodyPr/>
          <a:lstStyle/>
          <a:p>
            <a:r>
              <a:rPr lang="en-US" dirty="0"/>
              <a:t>CLI Builds vs GUI</a:t>
            </a:r>
          </a:p>
        </p:txBody>
      </p:sp>
      <p:sp>
        <p:nvSpPr>
          <p:cNvPr id="3" name="Content Placeholder 2">
            <a:extLst>
              <a:ext uri="{FF2B5EF4-FFF2-40B4-BE49-F238E27FC236}">
                <a16:creationId xmlns:a16="http://schemas.microsoft.com/office/drawing/2014/main" id="{FF1B11F4-1F52-216A-7183-C5ADC419BF79}"/>
              </a:ext>
            </a:extLst>
          </p:cNvPr>
          <p:cNvSpPr>
            <a:spLocks noGrp="1"/>
          </p:cNvSpPr>
          <p:nvPr>
            <p:ph idx="1"/>
          </p:nvPr>
        </p:nvSpPr>
        <p:spPr/>
        <p:txBody>
          <a:bodyPr/>
          <a:lstStyle/>
          <a:p>
            <a:r>
              <a:rPr lang="en-US" dirty="0">
                <a:highlight>
                  <a:srgbClr val="008000"/>
                </a:highlight>
              </a:rPr>
              <a:t>Survey the crowd – who are our </a:t>
            </a:r>
            <a:r>
              <a:rPr lang="en-US" dirty="0" err="1">
                <a:highlight>
                  <a:srgbClr val="008000"/>
                </a:highlight>
              </a:rPr>
              <a:t>gui</a:t>
            </a:r>
            <a:r>
              <a:rPr lang="en-US" dirty="0">
                <a:highlight>
                  <a:srgbClr val="008000"/>
                </a:highlight>
              </a:rPr>
              <a:t> and who prefers cli?</a:t>
            </a:r>
          </a:p>
          <a:p>
            <a:r>
              <a:rPr lang="en-US" dirty="0" err="1"/>
              <a:t>Vscode</a:t>
            </a:r>
            <a:r>
              <a:rPr lang="en-US" dirty="0"/>
              <a:t> in </a:t>
            </a:r>
            <a:r>
              <a:rPr lang="en-US" dirty="0" err="1"/>
              <a:t>linux</a:t>
            </a:r>
            <a:r>
              <a:rPr lang="en-US" dirty="0"/>
              <a:t>. Vs visual studio in Windows</a:t>
            </a:r>
          </a:p>
          <a:p>
            <a:r>
              <a:rPr lang="en-US" dirty="0" err="1"/>
              <a:t>Xcode</a:t>
            </a:r>
            <a:r>
              <a:rPr lang="en-US" dirty="0"/>
              <a:t>?</a:t>
            </a:r>
          </a:p>
          <a:p>
            <a:r>
              <a:rPr lang="en-US" dirty="0"/>
              <a:t>How and where to set it?</a:t>
            </a:r>
          </a:p>
          <a:p>
            <a:r>
              <a:rPr lang="en-US" dirty="0" err="1"/>
              <a:t>Cmake</a:t>
            </a:r>
            <a:endParaRPr lang="en-US" dirty="0"/>
          </a:p>
        </p:txBody>
      </p:sp>
    </p:spTree>
    <p:extLst>
      <p:ext uri="{BB962C8B-B14F-4D97-AF65-F5344CB8AC3E}">
        <p14:creationId xmlns:p14="http://schemas.microsoft.com/office/powerpoint/2010/main" val="3487632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E6446-E15D-2EDD-E529-CB16E7C3FB25}"/>
              </a:ext>
            </a:extLst>
          </p:cNvPr>
          <p:cNvSpPr>
            <a:spLocks noGrp="1"/>
          </p:cNvSpPr>
          <p:nvPr>
            <p:ph type="title"/>
          </p:nvPr>
        </p:nvSpPr>
        <p:spPr/>
        <p:txBody>
          <a:bodyPr/>
          <a:lstStyle/>
          <a:p>
            <a:r>
              <a:rPr lang="en-US" dirty="0"/>
              <a:t>Comparing compiler errors</a:t>
            </a:r>
          </a:p>
        </p:txBody>
      </p:sp>
      <p:sp>
        <p:nvSpPr>
          <p:cNvPr id="3" name="Content Placeholder 2">
            <a:extLst>
              <a:ext uri="{FF2B5EF4-FFF2-40B4-BE49-F238E27FC236}">
                <a16:creationId xmlns:a16="http://schemas.microsoft.com/office/drawing/2014/main" id="{5E241238-1F64-6FA9-F8C2-8170C120239D}"/>
              </a:ext>
            </a:extLst>
          </p:cNvPr>
          <p:cNvSpPr>
            <a:spLocks noGrp="1"/>
          </p:cNvSpPr>
          <p:nvPr>
            <p:ph idx="1"/>
          </p:nvPr>
        </p:nvSpPr>
        <p:spPr/>
        <p:txBody>
          <a:bodyPr/>
          <a:lstStyle/>
          <a:p>
            <a:r>
              <a:rPr lang="en-US" dirty="0"/>
              <a:t>Old vs new (standard difference)</a:t>
            </a:r>
          </a:p>
          <a:p>
            <a:pPr lvl="1"/>
            <a:r>
              <a:rPr lang="en-US" dirty="0"/>
              <a:t>https://compiler-</a:t>
            </a:r>
            <a:r>
              <a:rPr lang="en-US" dirty="0" err="1"/>
              <a:t>explorer.com</a:t>
            </a:r>
            <a:r>
              <a:rPr lang="en-US" dirty="0"/>
              <a:t>/z/9veYjb39x</a:t>
            </a:r>
          </a:p>
          <a:p>
            <a:r>
              <a:rPr lang="en-US" dirty="0"/>
              <a:t>Clang vs </a:t>
            </a:r>
            <a:r>
              <a:rPr lang="en-US" dirty="0" err="1"/>
              <a:t>gcc</a:t>
            </a:r>
            <a:r>
              <a:rPr lang="en-US" dirty="0"/>
              <a:t> vs </a:t>
            </a:r>
            <a:r>
              <a:rPr lang="en-US" dirty="0" err="1"/>
              <a:t>msvc</a:t>
            </a:r>
            <a:r>
              <a:rPr lang="en-US" dirty="0"/>
              <a:t> (compiler difference)</a:t>
            </a:r>
          </a:p>
          <a:p>
            <a:r>
              <a:rPr lang="en-US" dirty="0"/>
              <a:t>At least three examples of each?</a:t>
            </a:r>
          </a:p>
          <a:p>
            <a:endParaRPr lang="en-US" dirty="0"/>
          </a:p>
        </p:txBody>
      </p:sp>
    </p:spTree>
    <p:extLst>
      <p:ext uri="{BB962C8B-B14F-4D97-AF65-F5344CB8AC3E}">
        <p14:creationId xmlns:p14="http://schemas.microsoft.com/office/powerpoint/2010/main" val="3230919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A screen shot of a computer&#10;&#10;Description automatically generated">
            <a:extLst>
              <a:ext uri="{FF2B5EF4-FFF2-40B4-BE49-F238E27FC236}">
                <a16:creationId xmlns:a16="http://schemas.microsoft.com/office/drawing/2014/main" id="{8E3796C9-C160-2D06-9BD5-A9AC835011D2}"/>
              </a:ext>
            </a:extLst>
          </p:cNvPr>
          <p:cNvPicPr>
            <a:picLocks noChangeAspect="1"/>
          </p:cNvPicPr>
          <p:nvPr/>
        </p:nvPicPr>
        <p:blipFill rotWithShape="1">
          <a:blip r:embed="rId2"/>
          <a:srcRect r="9437" b="-1"/>
          <a:stretch/>
        </p:blipFill>
        <p:spPr>
          <a:xfrm>
            <a:off x="4166505" y="10"/>
            <a:ext cx="4444096" cy="306704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C446C5A-3CF0-4616-C2CE-F5291ACB6975}"/>
              </a:ext>
            </a:extLst>
          </p:cNvPr>
          <p:cNvPicPr>
            <a:picLocks noChangeAspect="1"/>
          </p:cNvPicPr>
          <p:nvPr/>
        </p:nvPicPr>
        <p:blipFill rotWithShape="1">
          <a:blip r:embed="rId3"/>
          <a:srcRect r="2" b="40919"/>
          <a:stretch/>
        </p:blipFill>
        <p:spPr>
          <a:xfrm>
            <a:off x="-1" y="3790950"/>
            <a:ext cx="8305800" cy="306705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D6F3C1EC-2C86-EE2C-DE1B-5D62D216DB72}"/>
              </a:ext>
            </a:extLst>
          </p:cNvPr>
          <p:cNvPicPr>
            <a:picLocks noChangeAspect="1"/>
          </p:cNvPicPr>
          <p:nvPr/>
        </p:nvPicPr>
        <p:blipFill rotWithShape="1">
          <a:blip r:embed="rId4"/>
          <a:srcRect l="21737" r="13140" b="1"/>
          <a:stretch/>
        </p:blipFill>
        <p:spPr>
          <a:xfrm>
            <a:off x="1" y="2"/>
            <a:ext cx="5017099" cy="4718647"/>
          </a:xfrm>
          <a:custGeom>
            <a:avLst/>
            <a:gdLst/>
            <a:ahLst/>
            <a:cxnLst/>
            <a:rect l="l" t="t" r="r" b="b"/>
            <a:pathLst>
              <a:path w="5017099" h="4718647">
                <a:moveTo>
                  <a:pt x="0" y="0"/>
                </a:moveTo>
                <a:lnTo>
                  <a:pt x="4599738" y="0"/>
                </a:lnTo>
                <a:lnTo>
                  <a:pt x="4636346" y="60259"/>
                </a:lnTo>
                <a:cubicBezTo>
                  <a:pt x="4879170" y="507256"/>
                  <a:pt x="5017099" y="1019504"/>
                  <a:pt x="5017099" y="1563967"/>
                </a:cubicBezTo>
                <a:cubicBezTo>
                  <a:pt x="5017099" y="3306249"/>
                  <a:pt x="3604701" y="4718647"/>
                  <a:pt x="1862419" y="4718647"/>
                </a:cubicBezTo>
                <a:cubicBezTo>
                  <a:pt x="1209063" y="4718647"/>
                  <a:pt x="602098" y="4520029"/>
                  <a:pt x="98607" y="4179877"/>
                </a:cubicBezTo>
                <a:lnTo>
                  <a:pt x="0" y="4106140"/>
                </a:lnTo>
                <a:close/>
              </a:path>
            </a:pathLst>
          </a:custGeom>
        </p:spPr>
      </p:pic>
      <p:pic>
        <p:nvPicPr>
          <p:cNvPr id="13" name="Picture 12" descr="A screenshot of a computer screen&#10;&#10;Description automatically generated">
            <a:extLst>
              <a:ext uri="{FF2B5EF4-FFF2-40B4-BE49-F238E27FC236}">
                <a16:creationId xmlns:a16="http://schemas.microsoft.com/office/drawing/2014/main" id="{0AF36DD9-38A1-A3E6-395C-7227B7F242D3}"/>
              </a:ext>
            </a:extLst>
          </p:cNvPr>
          <p:cNvPicPr>
            <a:picLocks noChangeAspect="1"/>
          </p:cNvPicPr>
          <p:nvPr/>
        </p:nvPicPr>
        <p:blipFill rotWithShape="1">
          <a:blip r:embed="rId5"/>
          <a:srcRect l="11244" r="22903" b="2"/>
          <a:stretch/>
        </p:blipFill>
        <p:spPr>
          <a:xfrm>
            <a:off x="6283728" y="1699213"/>
            <a:ext cx="5908273" cy="5158786"/>
          </a:xfrm>
          <a:custGeom>
            <a:avLst/>
            <a:gdLst/>
            <a:ahLst/>
            <a:cxnLst/>
            <a:rect l="l" t="t" r="r" b="b"/>
            <a:pathLst>
              <a:path w="5908273" h="5158786">
                <a:moveTo>
                  <a:pt x="3465576" y="0"/>
                </a:moveTo>
                <a:cubicBezTo>
                  <a:pt x="4302945" y="0"/>
                  <a:pt x="5070948" y="296984"/>
                  <a:pt x="5670004" y="791369"/>
                </a:cubicBezTo>
                <a:lnTo>
                  <a:pt x="5908273" y="1007923"/>
                </a:lnTo>
                <a:lnTo>
                  <a:pt x="5908273" y="5158786"/>
                </a:lnTo>
                <a:lnTo>
                  <a:pt x="443374" y="5158786"/>
                </a:lnTo>
                <a:lnTo>
                  <a:pt x="418277" y="5117476"/>
                </a:lnTo>
                <a:cubicBezTo>
                  <a:pt x="151523" y="4626427"/>
                  <a:pt x="0" y="4063697"/>
                  <a:pt x="0" y="3465576"/>
                </a:cubicBezTo>
                <a:cubicBezTo>
                  <a:pt x="0" y="1551591"/>
                  <a:pt x="1551591" y="0"/>
                  <a:pt x="3465576" y="0"/>
                </a:cubicBezTo>
                <a:close/>
              </a:path>
            </a:pathLst>
          </a:custGeom>
        </p:spPr>
      </p:pic>
      <p:pic>
        <p:nvPicPr>
          <p:cNvPr id="11" name="Picture 10" descr="A screenshot of a computer screen&#10;&#10;Description automatically generated">
            <a:extLst>
              <a:ext uri="{FF2B5EF4-FFF2-40B4-BE49-F238E27FC236}">
                <a16:creationId xmlns:a16="http://schemas.microsoft.com/office/drawing/2014/main" id="{8D8ADFA9-6A3B-9873-B18C-0E4DCE896915}"/>
              </a:ext>
            </a:extLst>
          </p:cNvPr>
          <p:cNvPicPr>
            <a:picLocks noChangeAspect="1"/>
          </p:cNvPicPr>
          <p:nvPr/>
        </p:nvPicPr>
        <p:blipFill rotWithShape="1">
          <a:blip r:embed="rId6"/>
          <a:srcRect l="6223" r="36278" b="2"/>
          <a:stretch/>
        </p:blipFill>
        <p:spPr>
          <a:xfrm>
            <a:off x="3287694" y="1853887"/>
            <a:ext cx="4297680" cy="4297680"/>
          </a:xfrm>
          <a:custGeom>
            <a:avLst/>
            <a:gdLst/>
            <a:ahLst/>
            <a:cxnLst/>
            <a:rect l="l" t="t" r="r" b="b"/>
            <a:pathLst>
              <a:path w="4297680" h="4297680">
                <a:moveTo>
                  <a:pt x="2148840" y="0"/>
                </a:moveTo>
                <a:cubicBezTo>
                  <a:pt x="3335612" y="0"/>
                  <a:pt x="4297680" y="962068"/>
                  <a:pt x="4297680" y="2148840"/>
                </a:cubicBezTo>
                <a:cubicBezTo>
                  <a:pt x="4297680" y="3335612"/>
                  <a:pt x="3335612" y="4297680"/>
                  <a:pt x="2148840" y="4297680"/>
                </a:cubicBezTo>
                <a:cubicBezTo>
                  <a:pt x="962068" y="4297680"/>
                  <a:pt x="0" y="3335612"/>
                  <a:pt x="0" y="2148840"/>
                </a:cubicBezTo>
                <a:cubicBezTo>
                  <a:pt x="0" y="962068"/>
                  <a:pt x="962068" y="0"/>
                  <a:pt x="2148840" y="0"/>
                </a:cubicBezTo>
                <a:close/>
              </a:path>
            </a:pathLst>
          </a:custGeom>
        </p:spPr>
      </p:pic>
      <p:pic>
        <p:nvPicPr>
          <p:cNvPr id="9" name="Picture 8" descr="A screenshot of a computer screen&#10;&#10;Description automatically generated">
            <a:extLst>
              <a:ext uri="{FF2B5EF4-FFF2-40B4-BE49-F238E27FC236}">
                <a16:creationId xmlns:a16="http://schemas.microsoft.com/office/drawing/2014/main" id="{7CCFA259-5118-B5FF-9302-C7F9E2D90376}"/>
              </a:ext>
            </a:extLst>
          </p:cNvPr>
          <p:cNvPicPr>
            <a:picLocks noChangeAspect="1"/>
          </p:cNvPicPr>
          <p:nvPr/>
        </p:nvPicPr>
        <p:blipFill rotWithShape="1">
          <a:blip r:embed="rId7"/>
          <a:srcRect l="8658" r="10576" b="1"/>
          <a:stretch/>
        </p:blipFill>
        <p:spPr>
          <a:xfrm>
            <a:off x="7928700" y="-1"/>
            <a:ext cx="4277711" cy="3045402"/>
          </a:xfrm>
          <a:custGeom>
            <a:avLst/>
            <a:gdLst/>
            <a:ahLst/>
            <a:cxnLst/>
            <a:rect l="l" t="t" r="r" b="b"/>
            <a:pathLst>
              <a:path w="4277711" h="3045402">
                <a:moveTo>
                  <a:pt x="5102" y="0"/>
                </a:moveTo>
                <a:lnTo>
                  <a:pt x="4277711" y="0"/>
                </a:lnTo>
                <a:lnTo>
                  <a:pt x="4277711" y="2723810"/>
                </a:lnTo>
                <a:lnTo>
                  <a:pt x="4090449" y="2814019"/>
                </a:lnTo>
                <a:cubicBezTo>
                  <a:pt x="3738190" y="2963012"/>
                  <a:pt x="3350901" y="3045402"/>
                  <a:pt x="2944368" y="3045402"/>
                </a:cubicBezTo>
                <a:cubicBezTo>
                  <a:pt x="1318238" y="3045402"/>
                  <a:pt x="0" y="1727164"/>
                  <a:pt x="0" y="101034"/>
                </a:cubicBezTo>
                <a:close/>
              </a:path>
            </a:pathLst>
          </a:custGeom>
        </p:spPr>
      </p:pic>
      <p:sp>
        <p:nvSpPr>
          <p:cNvPr id="2" name="TextBox 1">
            <a:extLst>
              <a:ext uri="{FF2B5EF4-FFF2-40B4-BE49-F238E27FC236}">
                <a16:creationId xmlns:a16="http://schemas.microsoft.com/office/drawing/2014/main" id="{98468D4B-4EBE-F7BB-FD1C-BCB0F075D852}"/>
              </a:ext>
            </a:extLst>
          </p:cNvPr>
          <p:cNvSpPr txBox="1"/>
          <p:nvPr/>
        </p:nvSpPr>
        <p:spPr>
          <a:xfrm>
            <a:off x="495417" y="1415975"/>
            <a:ext cx="2989921" cy="369332"/>
          </a:xfrm>
          <a:prstGeom prst="rect">
            <a:avLst/>
          </a:prstGeom>
          <a:noFill/>
        </p:spPr>
        <p:txBody>
          <a:bodyPr wrap="none" rtlCol="0">
            <a:spAutoFit/>
          </a:bodyPr>
          <a:lstStyle/>
          <a:p>
            <a:r>
              <a:rPr lang="en-US" dirty="0"/>
              <a:t>Many different interfaces</a:t>
            </a:r>
          </a:p>
        </p:txBody>
      </p:sp>
      <p:sp>
        <p:nvSpPr>
          <p:cNvPr id="3" name="TextBox 2">
            <a:extLst>
              <a:ext uri="{FF2B5EF4-FFF2-40B4-BE49-F238E27FC236}">
                <a16:creationId xmlns:a16="http://schemas.microsoft.com/office/drawing/2014/main" id="{1D879930-5885-D74A-7C04-37CEC859093F}"/>
              </a:ext>
            </a:extLst>
          </p:cNvPr>
          <p:cNvSpPr txBox="1"/>
          <p:nvPr/>
        </p:nvSpPr>
        <p:spPr>
          <a:xfrm>
            <a:off x="9742714" y="1299718"/>
            <a:ext cx="1614545" cy="369332"/>
          </a:xfrm>
          <a:prstGeom prst="rect">
            <a:avLst/>
          </a:prstGeom>
          <a:noFill/>
        </p:spPr>
        <p:txBody>
          <a:bodyPr wrap="none" rtlCol="0">
            <a:spAutoFit/>
          </a:bodyPr>
          <a:lstStyle/>
          <a:p>
            <a:r>
              <a:rPr lang="en-US" dirty="0"/>
              <a:t>Multiple OS’s</a:t>
            </a:r>
          </a:p>
        </p:txBody>
      </p:sp>
      <p:sp>
        <p:nvSpPr>
          <p:cNvPr id="4" name="TextBox 3">
            <a:extLst>
              <a:ext uri="{FF2B5EF4-FFF2-40B4-BE49-F238E27FC236}">
                <a16:creationId xmlns:a16="http://schemas.microsoft.com/office/drawing/2014/main" id="{FB5AF9C0-5DA0-4A54-254C-7B6D716F1EBB}"/>
              </a:ext>
            </a:extLst>
          </p:cNvPr>
          <p:cNvSpPr txBox="1"/>
          <p:nvPr/>
        </p:nvSpPr>
        <p:spPr>
          <a:xfrm>
            <a:off x="4503134" y="3600766"/>
            <a:ext cx="1846980" cy="369332"/>
          </a:xfrm>
          <a:prstGeom prst="rect">
            <a:avLst/>
          </a:prstGeom>
          <a:noFill/>
        </p:spPr>
        <p:txBody>
          <a:bodyPr wrap="none" rtlCol="0">
            <a:spAutoFit/>
          </a:bodyPr>
          <a:lstStyle/>
          <a:p>
            <a:r>
              <a:rPr lang="en-US" dirty="0"/>
              <a:t>Common Tools</a:t>
            </a:r>
          </a:p>
        </p:txBody>
      </p:sp>
      <p:sp>
        <p:nvSpPr>
          <p:cNvPr id="6" name="TextBox 5">
            <a:extLst>
              <a:ext uri="{FF2B5EF4-FFF2-40B4-BE49-F238E27FC236}">
                <a16:creationId xmlns:a16="http://schemas.microsoft.com/office/drawing/2014/main" id="{0413EDA4-E0E8-F057-F54A-46BD2CDBD67F}"/>
              </a:ext>
            </a:extLst>
          </p:cNvPr>
          <p:cNvSpPr txBox="1"/>
          <p:nvPr/>
        </p:nvSpPr>
        <p:spPr>
          <a:xfrm>
            <a:off x="5945162" y="685486"/>
            <a:ext cx="641522" cy="369332"/>
          </a:xfrm>
          <a:prstGeom prst="rect">
            <a:avLst/>
          </a:prstGeom>
          <a:noFill/>
        </p:spPr>
        <p:txBody>
          <a:bodyPr wrap="none" rtlCol="0">
            <a:spAutoFit/>
          </a:bodyPr>
          <a:lstStyle/>
          <a:p>
            <a:r>
              <a:rPr lang="en-US" dirty="0"/>
              <a:t>and</a:t>
            </a:r>
          </a:p>
        </p:txBody>
      </p:sp>
      <p:sp>
        <p:nvSpPr>
          <p:cNvPr id="8" name="TextBox 7">
            <a:extLst>
              <a:ext uri="{FF2B5EF4-FFF2-40B4-BE49-F238E27FC236}">
                <a16:creationId xmlns:a16="http://schemas.microsoft.com/office/drawing/2014/main" id="{A650C893-7540-BD89-C34F-F1314006CF01}"/>
              </a:ext>
            </a:extLst>
          </p:cNvPr>
          <p:cNvSpPr txBox="1"/>
          <p:nvPr/>
        </p:nvSpPr>
        <p:spPr>
          <a:xfrm>
            <a:off x="10377651" y="5782235"/>
            <a:ext cx="1431802" cy="369332"/>
          </a:xfrm>
          <a:prstGeom prst="rect">
            <a:avLst/>
          </a:prstGeom>
          <a:noFill/>
        </p:spPr>
        <p:txBody>
          <a:bodyPr wrap="none" rtlCol="0">
            <a:spAutoFit/>
          </a:bodyPr>
          <a:lstStyle/>
          <a:p>
            <a:r>
              <a:rPr lang="en-US" b="1" dirty="0"/>
              <a:t>Problems…</a:t>
            </a:r>
          </a:p>
        </p:txBody>
      </p:sp>
    </p:spTree>
    <p:extLst>
      <p:ext uri="{BB962C8B-B14F-4D97-AF65-F5344CB8AC3E}">
        <p14:creationId xmlns:p14="http://schemas.microsoft.com/office/powerpoint/2010/main" val="285374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0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100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100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100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10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D2DA4-0E8C-A1CE-1CD0-553B7D00CFCE}"/>
              </a:ext>
            </a:extLst>
          </p:cNvPr>
          <p:cNvSpPr>
            <a:spLocks noGrp="1"/>
          </p:cNvSpPr>
          <p:nvPr>
            <p:ph type="title"/>
          </p:nvPr>
        </p:nvSpPr>
        <p:spPr/>
        <p:txBody>
          <a:bodyPr/>
          <a:lstStyle/>
          <a:p>
            <a:r>
              <a:rPr lang="en-US" dirty="0"/>
              <a:t>Compiler errors and warnings</a:t>
            </a:r>
            <a:br>
              <a:rPr lang="en-US" dirty="0"/>
            </a:br>
            <a:r>
              <a:rPr lang="en-US" dirty="0"/>
              <a:t>why they matter</a:t>
            </a:r>
          </a:p>
        </p:txBody>
      </p:sp>
      <p:sp>
        <p:nvSpPr>
          <p:cNvPr id="3" name="Content Placeholder 2">
            <a:extLst>
              <a:ext uri="{FF2B5EF4-FFF2-40B4-BE49-F238E27FC236}">
                <a16:creationId xmlns:a16="http://schemas.microsoft.com/office/drawing/2014/main" id="{5C4A244B-8BEA-6A60-C2D2-067F1CAB93A1}"/>
              </a:ext>
            </a:extLst>
          </p:cNvPr>
          <p:cNvSpPr>
            <a:spLocks noGrp="1"/>
          </p:cNvSpPr>
          <p:nvPr>
            <p:ph idx="1"/>
          </p:nvPr>
        </p:nvSpPr>
        <p:spPr/>
        <p:txBody>
          <a:bodyPr/>
          <a:lstStyle/>
          <a:p>
            <a:r>
              <a:rPr lang="en-US" dirty="0"/>
              <a:t>What the tooling tells us</a:t>
            </a:r>
          </a:p>
          <a:p>
            <a:r>
              <a:rPr lang="en-US" dirty="0"/>
              <a:t>How to reason about errors (template vs </a:t>
            </a:r>
            <a:r>
              <a:rPr lang="en-US" dirty="0" err="1"/>
              <a:t>c++</a:t>
            </a:r>
            <a:r>
              <a:rPr lang="en-US" dirty="0"/>
              <a:t> version vs other errors)</a:t>
            </a:r>
          </a:p>
        </p:txBody>
      </p:sp>
    </p:spTree>
    <p:extLst>
      <p:ext uri="{BB962C8B-B14F-4D97-AF65-F5344CB8AC3E}">
        <p14:creationId xmlns:p14="http://schemas.microsoft.com/office/powerpoint/2010/main" val="3906493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C0D72-A247-390B-53DA-AA738DD47C42}"/>
              </a:ext>
            </a:extLst>
          </p:cNvPr>
          <p:cNvSpPr>
            <a:spLocks noGrp="1"/>
          </p:cNvSpPr>
          <p:nvPr>
            <p:ph type="title"/>
          </p:nvPr>
        </p:nvSpPr>
        <p:spPr/>
        <p:txBody>
          <a:bodyPr/>
          <a:lstStyle/>
          <a:p>
            <a:r>
              <a:rPr lang="en-US" dirty="0"/>
              <a:t>Linker errors</a:t>
            </a:r>
          </a:p>
        </p:txBody>
      </p:sp>
      <p:sp>
        <p:nvSpPr>
          <p:cNvPr id="3" name="Content Placeholder 2">
            <a:extLst>
              <a:ext uri="{FF2B5EF4-FFF2-40B4-BE49-F238E27FC236}">
                <a16:creationId xmlns:a16="http://schemas.microsoft.com/office/drawing/2014/main" id="{0A80A92C-0BAF-A64E-D55F-189DE31541DA}"/>
              </a:ext>
            </a:extLst>
          </p:cNvPr>
          <p:cNvSpPr>
            <a:spLocks noGrp="1"/>
          </p:cNvSpPr>
          <p:nvPr>
            <p:ph idx="1"/>
          </p:nvPr>
        </p:nvSpPr>
        <p:spPr/>
        <p:txBody>
          <a:bodyPr/>
          <a:lstStyle/>
          <a:p>
            <a:r>
              <a:rPr lang="en-US" dirty="0"/>
              <a:t>Different types of linker issues</a:t>
            </a:r>
          </a:p>
          <a:p>
            <a:r>
              <a:rPr lang="en-US" dirty="0"/>
              <a:t>Reasoning about them</a:t>
            </a:r>
          </a:p>
          <a:p>
            <a:r>
              <a:rPr lang="en-US" dirty="0"/>
              <a:t>Differences between OS</a:t>
            </a:r>
          </a:p>
        </p:txBody>
      </p:sp>
    </p:spTree>
    <p:extLst>
      <p:ext uri="{BB962C8B-B14F-4D97-AF65-F5344CB8AC3E}">
        <p14:creationId xmlns:p14="http://schemas.microsoft.com/office/powerpoint/2010/main" val="2127900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5C295-9E0E-76A1-E497-63D3491D8005}"/>
              </a:ext>
            </a:extLst>
          </p:cNvPr>
          <p:cNvSpPr>
            <a:spLocks noGrp="1"/>
          </p:cNvSpPr>
          <p:nvPr>
            <p:ph type="title"/>
          </p:nvPr>
        </p:nvSpPr>
        <p:spPr/>
        <p:txBody>
          <a:bodyPr/>
          <a:lstStyle/>
          <a:p>
            <a:r>
              <a:rPr lang="en-US" dirty="0"/>
              <a:t>Static analysis</a:t>
            </a:r>
          </a:p>
        </p:txBody>
      </p:sp>
      <p:sp>
        <p:nvSpPr>
          <p:cNvPr id="3" name="Content Placeholder 2">
            <a:extLst>
              <a:ext uri="{FF2B5EF4-FFF2-40B4-BE49-F238E27FC236}">
                <a16:creationId xmlns:a16="http://schemas.microsoft.com/office/drawing/2014/main" id="{300F32FE-694E-1A62-7926-1BD36C4B0AC0}"/>
              </a:ext>
            </a:extLst>
          </p:cNvPr>
          <p:cNvSpPr>
            <a:spLocks noGrp="1"/>
          </p:cNvSpPr>
          <p:nvPr>
            <p:ph idx="1"/>
          </p:nvPr>
        </p:nvSpPr>
        <p:spPr/>
        <p:txBody>
          <a:bodyPr/>
          <a:lstStyle/>
          <a:p>
            <a:r>
              <a:rPr lang="en-US" dirty="0"/>
              <a:t>What do they do</a:t>
            </a:r>
          </a:p>
          <a:p>
            <a:r>
              <a:rPr lang="en-US" dirty="0"/>
              <a:t>What tools</a:t>
            </a:r>
          </a:p>
          <a:p>
            <a:r>
              <a:rPr lang="en-US" dirty="0"/>
              <a:t>How do we use them</a:t>
            </a:r>
          </a:p>
          <a:p>
            <a:r>
              <a:rPr lang="en-US" dirty="0"/>
              <a:t>Comparisons (do I show them separately and then compare configuration? Or do I deep dive to configuration on each as we walk through it?)</a:t>
            </a:r>
          </a:p>
        </p:txBody>
      </p:sp>
    </p:spTree>
    <p:extLst>
      <p:ext uri="{BB962C8B-B14F-4D97-AF65-F5344CB8AC3E}">
        <p14:creationId xmlns:p14="http://schemas.microsoft.com/office/powerpoint/2010/main" val="1450025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06B93-2D65-D442-6169-E67F24A54A8E}"/>
              </a:ext>
            </a:extLst>
          </p:cNvPr>
          <p:cNvSpPr>
            <a:spLocks noGrp="1"/>
          </p:cNvSpPr>
          <p:nvPr>
            <p:ph type="title"/>
          </p:nvPr>
        </p:nvSpPr>
        <p:spPr/>
        <p:txBody>
          <a:bodyPr/>
          <a:lstStyle/>
          <a:p>
            <a:r>
              <a:rPr lang="en-US" dirty="0"/>
              <a:t>Clang tidy</a:t>
            </a:r>
          </a:p>
        </p:txBody>
      </p:sp>
      <p:sp>
        <p:nvSpPr>
          <p:cNvPr id="3" name="Content Placeholder 2">
            <a:extLst>
              <a:ext uri="{FF2B5EF4-FFF2-40B4-BE49-F238E27FC236}">
                <a16:creationId xmlns:a16="http://schemas.microsoft.com/office/drawing/2014/main" id="{19664E6A-C97C-3AE6-EBF4-62143C077E40}"/>
              </a:ext>
            </a:extLst>
          </p:cNvPr>
          <p:cNvSpPr>
            <a:spLocks noGrp="1"/>
          </p:cNvSpPr>
          <p:nvPr>
            <p:ph idx="1"/>
          </p:nvPr>
        </p:nvSpPr>
        <p:spPr/>
        <p:txBody>
          <a:bodyPr/>
          <a:lstStyle/>
          <a:p>
            <a:r>
              <a:rPr lang="en-US" b="0" dirty="0">
                <a:solidFill>
                  <a:srgbClr val="CCCCCC"/>
                </a:solidFill>
                <a:effectLst/>
                <a:latin typeface="JetBrains Mono" panose="02000009000000000000" pitchFamily="49" charset="0"/>
              </a:rPr>
              <a:t>common complaints and how to fix them</a:t>
            </a:r>
          </a:p>
          <a:p>
            <a:r>
              <a:rPr lang="en-US" b="0" dirty="0">
                <a:solidFill>
                  <a:srgbClr val="CCCCCC"/>
                </a:solidFill>
                <a:effectLst/>
                <a:latin typeface="JetBrains Mono" panose="02000009000000000000" pitchFamily="49" charset="0"/>
              </a:rPr>
              <a:t>using the config to reduce noise.</a:t>
            </a:r>
          </a:p>
          <a:p>
            <a:r>
              <a:rPr lang="en-US" b="0" dirty="0">
                <a:solidFill>
                  <a:srgbClr val="CCCCCC"/>
                </a:solidFill>
                <a:effectLst/>
                <a:latin typeface="JetBrains Mono" panose="02000009000000000000" pitchFamily="49" charset="0"/>
              </a:rPr>
              <a:t>how to tell which ones to follow.</a:t>
            </a:r>
          </a:p>
          <a:p>
            <a:endParaRPr lang="en-US" dirty="0"/>
          </a:p>
        </p:txBody>
      </p:sp>
    </p:spTree>
    <p:extLst>
      <p:ext uri="{BB962C8B-B14F-4D97-AF65-F5344CB8AC3E}">
        <p14:creationId xmlns:p14="http://schemas.microsoft.com/office/powerpoint/2010/main" val="2469383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F9688-A844-4354-7038-70FAE116C536}"/>
              </a:ext>
            </a:extLst>
          </p:cNvPr>
          <p:cNvSpPr>
            <a:spLocks noGrp="1"/>
          </p:cNvSpPr>
          <p:nvPr>
            <p:ph type="title"/>
          </p:nvPr>
        </p:nvSpPr>
        <p:spPr/>
        <p:txBody>
          <a:bodyPr/>
          <a:lstStyle/>
          <a:p>
            <a:r>
              <a:rPr lang="en-US" dirty="0"/>
              <a:t>Microsoft visual studio (windows)</a:t>
            </a:r>
          </a:p>
        </p:txBody>
      </p:sp>
      <p:sp>
        <p:nvSpPr>
          <p:cNvPr id="3" name="Content Placeholder 2">
            <a:extLst>
              <a:ext uri="{FF2B5EF4-FFF2-40B4-BE49-F238E27FC236}">
                <a16:creationId xmlns:a16="http://schemas.microsoft.com/office/drawing/2014/main" id="{5065AFED-9547-F036-87AD-3B85F01ADE6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40197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D24F-FAC9-0905-DAF7-0F93CC21ABE2}"/>
              </a:ext>
            </a:extLst>
          </p:cNvPr>
          <p:cNvSpPr>
            <a:spLocks noGrp="1"/>
          </p:cNvSpPr>
          <p:nvPr>
            <p:ph type="title"/>
          </p:nvPr>
        </p:nvSpPr>
        <p:spPr/>
        <p:txBody>
          <a:bodyPr/>
          <a:lstStyle/>
          <a:p>
            <a:r>
              <a:rPr lang="en-US" dirty="0"/>
              <a:t>Commercial and open source	</a:t>
            </a:r>
          </a:p>
        </p:txBody>
      </p:sp>
      <p:sp>
        <p:nvSpPr>
          <p:cNvPr id="3" name="Content Placeholder 2">
            <a:extLst>
              <a:ext uri="{FF2B5EF4-FFF2-40B4-BE49-F238E27FC236}">
                <a16:creationId xmlns:a16="http://schemas.microsoft.com/office/drawing/2014/main" id="{52617DAE-D635-C835-5781-4751DA5DF267}"/>
              </a:ext>
            </a:extLst>
          </p:cNvPr>
          <p:cNvSpPr>
            <a:spLocks noGrp="1"/>
          </p:cNvSpPr>
          <p:nvPr>
            <p:ph idx="1"/>
          </p:nvPr>
        </p:nvSpPr>
        <p:spPr/>
        <p:txBody>
          <a:bodyPr/>
          <a:lstStyle/>
          <a:p>
            <a:r>
              <a:rPr lang="en-US" dirty="0" err="1"/>
              <a:t>CppCheck</a:t>
            </a:r>
            <a:endParaRPr lang="en-US" dirty="0"/>
          </a:p>
          <a:p>
            <a:r>
              <a:rPr lang="en-US" dirty="0" err="1"/>
              <a:t>Pvs</a:t>
            </a:r>
            <a:r>
              <a:rPr lang="en-US" dirty="0"/>
              <a:t>-studio</a:t>
            </a:r>
          </a:p>
          <a:p>
            <a:r>
              <a:rPr lang="en-US" dirty="0"/>
              <a:t>Sonar source</a:t>
            </a:r>
          </a:p>
        </p:txBody>
      </p:sp>
    </p:spTree>
    <p:extLst>
      <p:ext uri="{BB962C8B-B14F-4D97-AF65-F5344CB8AC3E}">
        <p14:creationId xmlns:p14="http://schemas.microsoft.com/office/powerpoint/2010/main" val="634763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0D1F6-87CD-1657-BC3E-CD070342E258}"/>
              </a:ext>
            </a:extLst>
          </p:cNvPr>
          <p:cNvSpPr>
            <a:spLocks noGrp="1"/>
          </p:cNvSpPr>
          <p:nvPr>
            <p:ph type="title"/>
          </p:nvPr>
        </p:nvSpPr>
        <p:spPr/>
        <p:txBody>
          <a:bodyPr/>
          <a:lstStyle/>
          <a:p>
            <a:r>
              <a:rPr lang="en-US" dirty="0"/>
              <a:t>CI / CD Pipeline and tools	</a:t>
            </a:r>
          </a:p>
        </p:txBody>
      </p:sp>
      <p:sp>
        <p:nvSpPr>
          <p:cNvPr id="3" name="Content Placeholder 2">
            <a:extLst>
              <a:ext uri="{FF2B5EF4-FFF2-40B4-BE49-F238E27FC236}">
                <a16:creationId xmlns:a16="http://schemas.microsoft.com/office/drawing/2014/main" id="{88D46E31-13E9-524A-6358-E7CFFCAB72A1}"/>
              </a:ext>
            </a:extLst>
          </p:cNvPr>
          <p:cNvSpPr>
            <a:spLocks noGrp="1"/>
          </p:cNvSpPr>
          <p:nvPr>
            <p:ph idx="1"/>
          </p:nvPr>
        </p:nvSpPr>
        <p:spPr/>
        <p:txBody>
          <a:bodyPr/>
          <a:lstStyle/>
          <a:p>
            <a:r>
              <a:rPr lang="en-US" dirty="0"/>
              <a:t>Sonar source</a:t>
            </a:r>
          </a:p>
          <a:p>
            <a:r>
              <a:rPr lang="en-US" dirty="0"/>
              <a:t>Clang-tidy</a:t>
            </a:r>
          </a:p>
        </p:txBody>
      </p:sp>
    </p:spTree>
    <p:extLst>
      <p:ext uri="{BB962C8B-B14F-4D97-AF65-F5344CB8AC3E}">
        <p14:creationId xmlns:p14="http://schemas.microsoft.com/office/powerpoint/2010/main" val="387700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8ED3C-F316-3AAD-1A89-8536F0957AF0}"/>
              </a:ext>
            </a:extLst>
          </p:cNvPr>
          <p:cNvSpPr>
            <a:spLocks noGrp="1"/>
          </p:cNvSpPr>
          <p:nvPr>
            <p:ph type="title"/>
          </p:nvPr>
        </p:nvSpPr>
        <p:spPr/>
        <p:txBody>
          <a:bodyPr/>
          <a:lstStyle/>
          <a:p>
            <a:r>
              <a:rPr lang="en-US" dirty="0"/>
              <a:t>What to use for compiler</a:t>
            </a:r>
          </a:p>
        </p:txBody>
      </p:sp>
      <p:sp>
        <p:nvSpPr>
          <p:cNvPr id="3" name="Content Placeholder 2">
            <a:extLst>
              <a:ext uri="{FF2B5EF4-FFF2-40B4-BE49-F238E27FC236}">
                <a16:creationId xmlns:a16="http://schemas.microsoft.com/office/drawing/2014/main" id="{83E34071-424B-21D2-A657-A746F0810894}"/>
              </a:ext>
            </a:extLst>
          </p:cNvPr>
          <p:cNvSpPr>
            <a:spLocks noGrp="1"/>
          </p:cNvSpPr>
          <p:nvPr>
            <p:ph idx="1"/>
          </p:nvPr>
        </p:nvSpPr>
        <p:spPr/>
        <p:txBody>
          <a:bodyPr/>
          <a:lstStyle/>
          <a:p>
            <a:r>
              <a:rPr lang="en-US" dirty="0"/>
              <a:t>Compiler</a:t>
            </a:r>
          </a:p>
          <a:p>
            <a:r>
              <a:rPr lang="en-US" dirty="0" err="1"/>
              <a:t>arguements</a:t>
            </a:r>
            <a:endParaRPr lang="en-US" dirty="0"/>
          </a:p>
        </p:txBody>
      </p:sp>
    </p:spTree>
    <p:extLst>
      <p:ext uri="{BB962C8B-B14F-4D97-AF65-F5344CB8AC3E}">
        <p14:creationId xmlns:p14="http://schemas.microsoft.com/office/powerpoint/2010/main" val="280778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DBAB3-2B1C-0C54-7741-2449115052AA}"/>
              </a:ext>
            </a:extLst>
          </p:cNvPr>
          <p:cNvSpPr>
            <a:spLocks noGrp="1"/>
          </p:cNvSpPr>
          <p:nvPr>
            <p:ph type="title"/>
          </p:nvPr>
        </p:nvSpPr>
        <p:spPr/>
        <p:txBody>
          <a:bodyPr/>
          <a:lstStyle/>
          <a:p>
            <a:r>
              <a:rPr lang="en-US" dirty="0"/>
              <a:t>Static analysis tools</a:t>
            </a:r>
          </a:p>
        </p:txBody>
      </p:sp>
      <p:sp>
        <p:nvSpPr>
          <p:cNvPr id="3" name="Content Placeholder 2">
            <a:extLst>
              <a:ext uri="{FF2B5EF4-FFF2-40B4-BE49-F238E27FC236}">
                <a16:creationId xmlns:a16="http://schemas.microsoft.com/office/drawing/2014/main" id="{76F11CDE-95BD-08A9-D65F-3BA9BA692289}"/>
              </a:ext>
            </a:extLst>
          </p:cNvPr>
          <p:cNvSpPr>
            <a:spLocks noGrp="1"/>
          </p:cNvSpPr>
          <p:nvPr>
            <p:ph idx="1"/>
          </p:nvPr>
        </p:nvSpPr>
        <p:spPr/>
        <p:txBody>
          <a:bodyPr/>
          <a:lstStyle/>
          <a:p>
            <a:r>
              <a:rPr lang="en-US" dirty="0"/>
              <a:t>Why not use them</a:t>
            </a:r>
          </a:p>
          <a:p>
            <a:r>
              <a:rPr lang="en-US" dirty="0"/>
              <a:t>Features</a:t>
            </a:r>
          </a:p>
          <a:p>
            <a:r>
              <a:rPr lang="en-US" dirty="0"/>
              <a:t>How they help you</a:t>
            </a:r>
          </a:p>
        </p:txBody>
      </p:sp>
    </p:spTree>
    <p:extLst>
      <p:ext uri="{BB962C8B-B14F-4D97-AF65-F5344CB8AC3E}">
        <p14:creationId xmlns:p14="http://schemas.microsoft.com/office/powerpoint/2010/main" val="4047035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A7BCB-2CEA-43AC-B6AA-2002B749F7E7}"/>
              </a:ext>
            </a:extLst>
          </p:cNvPr>
          <p:cNvSpPr>
            <a:spLocks noGrp="1"/>
          </p:cNvSpPr>
          <p:nvPr>
            <p:ph type="title"/>
          </p:nvPr>
        </p:nvSpPr>
        <p:spPr/>
        <p:txBody>
          <a:bodyPr/>
          <a:lstStyle/>
          <a:p>
            <a:r>
              <a:rPr lang="en-US" dirty="0"/>
              <a:t>Ai tooling</a:t>
            </a:r>
          </a:p>
        </p:txBody>
      </p:sp>
      <p:sp>
        <p:nvSpPr>
          <p:cNvPr id="3" name="Content Placeholder 2">
            <a:extLst>
              <a:ext uri="{FF2B5EF4-FFF2-40B4-BE49-F238E27FC236}">
                <a16:creationId xmlns:a16="http://schemas.microsoft.com/office/drawing/2014/main" id="{6FBC0149-A155-D051-35E6-18EDB9A4F5F3}"/>
              </a:ext>
            </a:extLst>
          </p:cNvPr>
          <p:cNvSpPr>
            <a:spLocks noGrp="1"/>
          </p:cNvSpPr>
          <p:nvPr>
            <p:ph idx="1"/>
          </p:nvPr>
        </p:nvSpPr>
        <p:spPr/>
        <p:txBody>
          <a:bodyPr/>
          <a:lstStyle/>
          <a:p>
            <a:r>
              <a:rPr lang="en-US" dirty="0"/>
              <a:t>Bryce </a:t>
            </a:r>
            <a:r>
              <a:rPr lang="en-US" dirty="0" err="1"/>
              <a:t>nvidia</a:t>
            </a:r>
            <a:r>
              <a:rPr lang="en-US" dirty="0"/>
              <a:t> project?</a:t>
            </a:r>
          </a:p>
          <a:p>
            <a:r>
              <a:rPr lang="en-US" dirty="0"/>
              <a:t>GitHub…. other</a:t>
            </a:r>
          </a:p>
        </p:txBody>
      </p:sp>
    </p:spTree>
    <p:extLst>
      <p:ext uri="{BB962C8B-B14F-4D97-AF65-F5344CB8AC3E}">
        <p14:creationId xmlns:p14="http://schemas.microsoft.com/office/powerpoint/2010/main" val="2290080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06E09-3B1C-D89C-4B84-DE1F733B71E0}"/>
              </a:ext>
            </a:extLst>
          </p:cNvPr>
          <p:cNvSpPr>
            <a:spLocks noGrp="1"/>
          </p:cNvSpPr>
          <p:nvPr>
            <p:ph type="title"/>
          </p:nvPr>
        </p:nvSpPr>
        <p:spPr>
          <a:xfrm>
            <a:off x="1141413" y="609600"/>
            <a:ext cx="9905998" cy="1201093"/>
          </a:xfrm>
        </p:spPr>
        <p:txBody>
          <a:bodyPr/>
          <a:lstStyle/>
          <a:p>
            <a:pPr fontAlgn="t"/>
            <a:r>
              <a:rPr lang="en-US" b="0" i="0" u="none" strike="noStrike" dirty="0">
                <a:effectLst/>
                <a:latin typeface="Google Sans"/>
              </a:rPr>
              <a:t>in·tu·i·tion</a:t>
            </a:r>
            <a:br>
              <a:rPr lang="en-US" b="0" i="0" u="none" strike="noStrike" dirty="0">
                <a:effectLst/>
                <a:latin typeface="Google Sans"/>
              </a:rPr>
            </a:br>
            <a:r>
              <a:rPr lang="en-US" b="0" i="0" u="none" strike="noStrike" dirty="0">
                <a:effectLst/>
                <a:latin typeface="arial" panose="020B0604020202020204" pitchFamily="34" charset="0"/>
              </a:rPr>
              <a:t>/ˌinto͞oˈiSH(ə)n,ˌ</a:t>
            </a:r>
            <a:r>
              <a:rPr lang="en-US" b="0" i="0" u="none" strike="noStrike" dirty="0" err="1">
                <a:effectLst/>
                <a:latin typeface="arial" panose="020B0604020202020204" pitchFamily="34" charset="0"/>
              </a:rPr>
              <a:t>intəˈwiSH</a:t>
            </a:r>
            <a:r>
              <a:rPr lang="en-US" b="0" i="0" u="none" strike="noStrike" dirty="0">
                <a:effectLst/>
                <a:latin typeface="arial" panose="020B0604020202020204" pitchFamily="34" charset="0"/>
              </a:rPr>
              <a:t>(ə)n/</a:t>
            </a:r>
            <a:endParaRPr lang="en-US" dirty="0"/>
          </a:p>
        </p:txBody>
      </p:sp>
      <p:sp>
        <p:nvSpPr>
          <p:cNvPr id="3" name="Content Placeholder 2">
            <a:extLst>
              <a:ext uri="{FF2B5EF4-FFF2-40B4-BE49-F238E27FC236}">
                <a16:creationId xmlns:a16="http://schemas.microsoft.com/office/drawing/2014/main" id="{237A3AAB-D062-D24E-AB01-45FDFC8A2D48}"/>
              </a:ext>
            </a:extLst>
          </p:cNvPr>
          <p:cNvSpPr>
            <a:spLocks noGrp="1"/>
          </p:cNvSpPr>
          <p:nvPr>
            <p:ph idx="1"/>
          </p:nvPr>
        </p:nvSpPr>
        <p:spPr>
          <a:xfrm>
            <a:off x="1141413" y="1910281"/>
            <a:ext cx="9905998" cy="3880919"/>
          </a:xfrm>
        </p:spPr>
        <p:txBody>
          <a:bodyPr anchor="t" anchorCtr="0"/>
          <a:lstStyle/>
          <a:p>
            <a:pPr marL="0" indent="0" algn="just">
              <a:buNone/>
            </a:pPr>
            <a:r>
              <a:rPr lang="en-US" b="0" i="1" dirty="0">
                <a:solidFill>
                  <a:srgbClr val="9AA0A6"/>
                </a:solidFill>
                <a:effectLst/>
                <a:latin typeface="Roboto" pitchFamily="2" charset="0"/>
              </a:rPr>
              <a:t>noun</a:t>
            </a:r>
            <a:endParaRPr lang="en-US" b="0" i="0" dirty="0">
              <a:solidFill>
                <a:srgbClr val="9AA0A6"/>
              </a:solidFill>
              <a:effectLst/>
              <a:latin typeface="Roboto" pitchFamily="2" charset="0"/>
            </a:endParaRPr>
          </a:p>
          <a:p>
            <a:pPr marL="0" indent="0">
              <a:buNone/>
            </a:pPr>
            <a:r>
              <a:rPr lang="en-US" b="0" i="0" dirty="0">
                <a:solidFill>
                  <a:srgbClr val="BDC1C6"/>
                </a:solidFill>
                <a:effectLst/>
                <a:latin typeface="Roboto" pitchFamily="2" charset="0"/>
              </a:rPr>
              <a:t>the ability to understand something immediately, without the need for conscious </a:t>
            </a:r>
            <a:r>
              <a:rPr lang="en-US" b="0" i="0" u="none" strike="noStrike" dirty="0">
                <a:solidFill>
                  <a:srgbClr val="BDC1C6"/>
                </a:solidFill>
                <a:effectLst/>
                <a:latin typeface="Roboto" pitchFamily="2" charset="0"/>
                <a:hlinkClick r:id="rId2"/>
              </a:rPr>
              <a:t>reasoning</a:t>
            </a:r>
            <a:r>
              <a:rPr lang="en-US" b="0" i="0" dirty="0">
                <a:solidFill>
                  <a:srgbClr val="BDC1C6"/>
                </a:solidFill>
                <a:effectLst/>
                <a:latin typeface="Roboto" pitchFamily="2" charset="0"/>
              </a:rPr>
              <a:t>.</a:t>
            </a:r>
          </a:p>
          <a:p>
            <a:pPr marL="0" indent="0">
              <a:buNone/>
            </a:pPr>
            <a:r>
              <a:rPr lang="en-US" b="0" i="0" dirty="0">
                <a:solidFill>
                  <a:srgbClr val="9AA0A6"/>
                </a:solidFill>
                <a:effectLst/>
                <a:latin typeface="Roboto" pitchFamily="2" charset="0"/>
              </a:rPr>
              <a:t>"we shall allow our intuition to guide us"</a:t>
            </a:r>
          </a:p>
          <a:p>
            <a:pPr marL="0" indent="0" algn="l">
              <a:buNone/>
            </a:pPr>
            <a:r>
              <a:rPr lang="en-US" b="0" i="0" dirty="0">
                <a:solidFill>
                  <a:srgbClr val="BDC1C6"/>
                </a:solidFill>
                <a:effectLst/>
                <a:latin typeface="Roboto" pitchFamily="2" charset="0"/>
              </a:rPr>
              <a:t>a thing that one knows or considers likely from </a:t>
            </a:r>
            <a:r>
              <a:rPr lang="en-US" b="0" i="0" u="none" strike="noStrike" dirty="0">
                <a:solidFill>
                  <a:srgbClr val="BDC1C6"/>
                </a:solidFill>
                <a:effectLst/>
                <a:latin typeface="Roboto" pitchFamily="2" charset="0"/>
                <a:hlinkClick r:id="rId3"/>
              </a:rPr>
              <a:t>instinctive</a:t>
            </a:r>
            <a:r>
              <a:rPr lang="en-US" b="0" i="0" dirty="0">
                <a:solidFill>
                  <a:srgbClr val="BDC1C6"/>
                </a:solidFill>
                <a:effectLst/>
                <a:latin typeface="Roboto" pitchFamily="2" charset="0"/>
              </a:rPr>
              <a:t> feeling rather than conscious reasoning.</a:t>
            </a:r>
          </a:p>
          <a:p>
            <a:pPr marL="0" indent="0" algn="l">
              <a:buNone/>
            </a:pPr>
            <a:r>
              <a:rPr lang="en-US" b="0" i="0" dirty="0">
                <a:solidFill>
                  <a:srgbClr val="9AA0A6"/>
                </a:solidFill>
                <a:effectLst/>
                <a:latin typeface="Roboto" pitchFamily="2" charset="0"/>
              </a:rPr>
              <a:t>plural noun</a:t>
            </a:r>
            <a:r>
              <a:rPr lang="en-US" b="0" i="0" dirty="0">
                <a:solidFill>
                  <a:srgbClr val="BDC1C6"/>
                </a:solidFill>
                <a:effectLst/>
                <a:latin typeface="Roboto" pitchFamily="2" charset="0"/>
              </a:rPr>
              <a:t>: </a:t>
            </a:r>
            <a:r>
              <a:rPr lang="en-US" b="1" i="0" dirty="0">
                <a:solidFill>
                  <a:srgbClr val="BDC1C6"/>
                </a:solidFill>
                <a:effectLst/>
                <a:latin typeface="Roboto" pitchFamily="2" charset="0"/>
              </a:rPr>
              <a:t>intuitions</a:t>
            </a:r>
            <a:endParaRPr lang="en-US" b="0" i="0" dirty="0">
              <a:solidFill>
                <a:srgbClr val="BDC1C6"/>
              </a:solidFill>
              <a:effectLst/>
              <a:latin typeface="Roboto" pitchFamily="2" charset="0"/>
            </a:endParaRPr>
          </a:p>
          <a:p>
            <a:pPr marL="0" indent="0" algn="l">
              <a:buNone/>
            </a:pPr>
            <a:r>
              <a:rPr lang="en-US" b="0" i="0" dirty="0">
                <a:solidFill>
                  <a:srgbClr val="9AA0A6"/>
                </a:solidFill>
                <a:effectLst/>
                <a:latin typeface="Roboto" pitchFamily="2" charset="0"/>
              </a:rPr>
              <a:t>"your insights and intuitions as a native speaker are positively sought"</a:t>
            </a:r>
          </a:p>
          <a:p>
            <a:pPr marL="0" indent="0">
              <a:buNone/>
            </a:pPr>
            <a:r>
              <a:rPr lang="en-US" dirty="0">
                <a:solidFill>
                  <a:schemeClr val="accent1"/>
                </a:solidFill>
              </a:rPr>
              <a:t>Similar:</a:t>
            </a:r>
            <a:r>
              <a:rPr lang="en-US" dirty="0"/>
              <a:t> instinct intuitiveness sixth sense divination clairvoyance</a:t>
            </a:r>
          </a:p>
        </p:txBody>
      </p:sp>
    </p:spTree>
    <p:extLst>
      <p:ext uri="{BB962C8B-B14F-4D97-AF65-F5344CB8AC3E}">
        <p14:creationId xmlns:p14="http://schemas.microsoft.com/office/powerpoint/2010/main" val="23520322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2753-937E-F01D-6C8C-4464AB5A6781}"/>
              </a:ext>
            </a:extLst>
          </p:cNvPr>
          <p:cNvSpPr>
            <a:spLocks noGrp="1"/>
          </p:cNvSpPr>
          <p:nvPr>
            <p:ph type="title"/>
          </p:nvPr>
        </p:nvSpPr>
        <p:spPr/>
        <p:txBody>
          <a:bodyPr/>
          <a:lstStyle/>
          <a:p>
            <a:r>
              <a:rPr lang="en-US" dirty="0"/>
              <a:t>When the problem persist…	</a:t>
            </a:r>
          </a:p>
        </p:txBody>
      </p:sp>
      <p:sp>
        <p:nvSpPr>
          <p:cNvPr id="3" name="Content Placeholder 2">
            <a:extLst>
              <a:ext uri="{FF2B5EF4-FFF2-40B4-BE49-F238E27FC236}">
                <a16:creationId xmlns:a16="http://schemas.microsoft.com/office/drawing/2014/main" id="{F9B0063E-F009-7E93-1595-B5FC842F8907}"/>
              </a:ext>
            </a:extLst>
          </p:cNvPr>
          <p:cNvSpPr>
            <a:spLocks noGrp="1"/>
          </p:cNvSpPr>
          <p:nvPr>
            <p:ph idx="1"/>
          </p:nvPr>
        </p:nvSpPr>
        <p:spPr/>
        <p:txBody>
          <a:bodyPr/>
          <a:lstStyle/>
          <a:p>
            <a:pPr marL="0" indent="0" algn="l">
              <a:spcBef>
                <a:spcPts val="2000"/>
              </a:spcBef>
              <a:spcAft>
                <a:spcPts val="2000"/>
              </a:spcAft>
              <a:buNone/>
            </a:pPr>
            <a:r>
              <a:rPr lang="en-US" b="0" i="1" u="none" strike="noStrike" dirty="0">
                <a:effectLst/>
                <a:latin typeface="Cambria" panose="02040503050406030204" pitchFamily="18" charset="0"/>
              </a:rPr>
              <a:t>“It’s not that I’m so smart, it’s just that I stay with problems longer”</a:t>
            </a:r>
          </a:p>
          <a:p>
            <a:pPr marL="0" indent="0" algn="l">
              <a:spcBef>
                <a:spcPts val="2000"/>
              </a:spcBef>
              <a:spcAft>
                <a:spcPts val="2000"/>
              </a:spcAft>
              <a:buNone/>
            </a:pPr>
            <a:r>
              <a:rPr lang="en-US" b="0" i="1" u="none" strike="noStrike" dirty="0">
                <a:effectLst/>
                <a:latin typeface="Cambria" panose="02040503050406030204" pitchFamily="18" charset="0"/>
              </a:rPr>
              <a:t>—Albert Einstein</a:t>
            </a:r>
          </a:p>
          <a:p>
            <a:pPr marL="0" indent="0">
              <a:buNone/>
            </a:pPr>
            <a:endParaRPr lang="en-US" dirty="0"/>
          </a:p>
        </p:txBody>
      </p:sp>
    </p:spTree>
    <p:extLst>
      <p:ext uri="{BB962C8B-B14F-4D97-AF65-F5344CB8AC3E}">
        <p14:creationId xmlns:p14="http://schemas.microsoft.com/office/powerpoint/2010/main" val="642037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quirrel running animation">
            <a:extLst>
              <a:ext uri="{FF2B5EF4-FFF2-40B4-BE49-F238E27FC236}">
                <a16:creationId xmlns:a16="http://schemas.microsoft.com/office/drawing/2014/main" id="{2B08922F-10CD-5482-47A4-E945D21931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73431" y="1415012"/>
            <a:ext cx="6041962" cy="40279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158A24E-F197-3440-22D0-84CB4D3DEA7B}"/>
              </a:ext>
            </a:extLst>
          </p:cNvPr>
          <p:cNvSpPr>
            <a:spLocks noGrp="1"/>
          </p:cNvSpPr>
          <p:nvPr>
            <p:ph type="title"/>
          </p:nvPr>
        </p:nvSpPr>
        <p:spPr>
          <a:xfrm>
            <a:off x="1141413" y="609600"/>
            <a:ext cx="9905998" cy="630936"/>
          </a:xfrm>
        </p:spPr>
        <p:txBody>
          <a:bodyPr/>
          <a:lstStyle/>
          <a:p>
            <a:pPr algn="ctr"/>
            <a:r>
              <a:rPr lang="en-US" dirty="0"/>
              <a:t>squirrel</a:t>
            </a:r>
            <a:r>
              <a:rPr lang="en-US" b="1" dirty="0"/>
              <a:t>!!!</a:t>
            </a:r>
          </a:p>
        </p:txBody>
      </p:sp>
    </p:spTree>
    <p:extLst>
      <p:ext uri="{BB962C8B-B14F-4D97-AF65-F5344CB8AC3E}">
        <p14:creationId xmlns:p14="http://schemas.microsoft.com/office/powerpoint/2010/main" val="3664779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06E09-3B1C-D89C-4B84-DE1F733B71E0}"/>
              </a:ext>
            </a:extLst>
          </p:cNvPr>
          <p:cNvSpPr>
            <a:spLocks noGrp="1"/>
          </p:cNvSpPr>
          <p:nvPr>
            <p:ph type="title"/>
          </p:nvPr>
        </p:nvSpPr>
        <p:spPr>
          <a:xfrm>
            <a:off x="1141413" y="609600"/>
            <a:ext cx="9905998" cy="1022819"/>
          </a:xfrm>
        </p:spPr>
        <p:txBody>
          <a:bodyPr>
            <a:normAutofit fontScale="90000"/>
          </a:bodyPr>
          <a:lstStyle/>
          <a:p>
            <a:pPr fontAlgn="t"/>
            <a:r>
              <a:rPr lang="en-US" b="0" i="0" u="none" strike="noStrike" dirty="0">
                <a:effectLst/>
                <a:latin typeface="Google Sans"/>
              </a:rPr>
              <a:t>in·tu·i·tion</a:t>
            </a:r>
            <a:br>
              <a:rPr lang="en-US" b="0" i="0" u="none" strike="noStrike" dirty="0">
                <a:effectLst/>
                <a:latin typeface="Google Sans"/>
              </a:rPr>
            </a:br>
            <a:r>
              <a:rPr lang="en-US" b="0" i="0" u="none" strike="noStrike" dirty="0">
                <a:effectLst/>
                <a:latin typeface="arial" panose="020B0604020202020204" pitchFamily="34" charset="0"/>
              </a:rPr>
              <a:t>/ˌinto͞oˈiSH(ə)n,ˌintəˈwiSH(ə)n/</a:t>
            </a:r>
            <a:endParaRPr lang="en-US" dirty="0"/>
          </a:p>
        </p:txBody>
      </p:sp>
      <p:pic>
        <p:nvPicPr>
          <p:cNvPr id="5" name="Content Placeholder 4">
            <a:extLst>
              <a:ext uri="{FF2B5EF4-FFF2-40B4-BE49-F238E27FC236}">
                <a16:creationId xmlns:a16="http://schemas.microsoft.com/office/drawing/2014/main" id="{424EC234-4CCA-F3CE-9770-B267F3CBE1DD}"/>
              </a:ext>
            </a:extLst>
          </p:cNvPr>
          <p:cNvPicPr>
            <a:picLocks noGrp="1" noChangeAspect="1"/>
          </p:cNvPicPr>
          <p:nvPr>
            <p:ph idx="1"/>
          </p:nvPr>
        </p:nvPicPr>
        <p:blipFill>
          <a:blip r:embed="rId3"/>
          <a:stretch>
            <a:fillRect/>
          </a:stretch>
        </p:blipFill>
        <p:spPr>
          <a:xfrm>
            <a:off x="1478950" y="1699905"/>
            <a:ext cx="9234100" cy="4548495"/>
          </a:xfrm>
        </p:spPr>
      </p:pic>
      <p:cxnSp>
        <p:nvCxnSpPr>
          <p:cNvPr id="7" name="Straight Arrow Connector 6">
            <a:extLst>
              <a:ext uri="{FF2B5EF4-FFF2-40B4-BE49-F238E27FC236}">
                <a16:creationId xmlns:a16="http://schemas.microsoft.com/office/drawing/2014/main" id="{FAEAC131-03FF-5440-D137-98BE471A889E}"/>
              </a:ext>
            </a:extLst>
          </p:cNvPr>
          <p:cNvCxnSpPr/>
          <p:nvPr/>
        </p:nvCxnSpPr>
        <p:spPr>
          <a:xfrm>
            <a:off x="4492107" y="4241134"/>
            <a:ext cx="371192" cy="56131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CDF64530-B499-0963-558C-957AC6ACE595}"/>
              </a:ext>
            </a:extLst>
          </p:cNvPr>
          <p:cNvSpPr txBox="1"/>
          <p:nvPr/>
        </p:nvSpPr>
        <p:spPr>
          <a:xfrm>
            <a:off x="3949671" y="3871802"/>
            <a:ext cx="761747" cy="400110"/>
          </a:xfrm>
          <a:prstGeom prst="rect">
            <a:avLst/>
          </a:prstGeom>
          <a:noFill/>
        </p:spPr>
        <p:txBody>
          <a:bodyPr wrap="none" rtlCol="0">
            <a:spAutoFit/>
          </a:bodyPr>
          <a:lstStyle/>
          <a:p>
            <a:r>
              <a:rPr lang="en-US" sz="2000" b="1" dirty="0">
                <a:solidFill>
                  <a:schemeClr val="accent1"/>
                </a:solidFill>
              </a:rPr>
              <a:t>1877</a:t>
            </a:r>
          </a:p>
        </p:txBody>
      </p:sp>
    </p:spTree>
    <p:extLst>
      <p:ext uri="{BB962C8B-B14F-4D97-AF65-F5344CB8AC3E}">
        <p14:creationId xmlns:p14="http://schemas.microsoft.com/office/powerpoint/2010/main" val="105445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908-6DFE-8B72-E3EA-9C5CD69F54C7}"/>
              </a:ext>
            </a:extLst>
          </p:cNvPr>
          <p:cNvSpPr>
            <a:spLocks noGrp="1"/>
          </p:cNvSpPr>
          <p:nvPr>
            <p:ph type="title"/>
          </p:nvPr>
        </p:nvSpPr>
        <p:spPr>
          <a:xfrm>
            <a:off x="1141413" y="609600"/>
            <a:ext cx="9905998" cy="1260764"/>
          </a:xfrm>
        </p:spPr>
        <p:txBody>
          <a:bodyPr/>
          <a:lstStyle/>
          <a:p>
            <a:r>
              <a:rPr lang="en-US" dirty="0"/>
              <a:t>William david ross (1877 – 1971)</a:t>
            </a:r>
          </a:p>
        </p:txBody>
      </p:sp>
      <p:sp>
        <p:nvSpPr>
          <p:cNvPr id="3" name="Content Placeholder 2">
            <a:extLst>
              <a:ext uri="{FF2B5EF4-FFF2-40B4-BE49-F238E27FC236}">
                <a16:creationId xmlns:a16="http://schemas.microsoft.com/office/drawing/2014/main" id="{82733464-76EB-7100-27E7-F3272B9FF98F}"/>
              </a:ext>
            </a:extLst>
          </p:cNvPr>
          <p:cNvSpPr>
            <a:spLocks noGrp="1"/>
          </p:cNvSpPr>
          <p:nvPr>
            <p:ph idx="1"/>
          </p:nvPr>
        </p:nvSpPr>
        <p:spPr>
          <a:xfrm>
            <a:off x="3959224" y="2220626"/>
            <a:ext cx="7088187" cy="3062771"/>
          </a:xfrm>
        </p:spPr>
        <p:txBody>
          <a:bodyPr anchor="t" anchorCtr="0">
            <a:normAutofit fontScale="85000" lnSpcReduction="10000"/>
          </a:bodyPr>
          <a:lstStyle/>
          <a:p>
            <a:pPr marL="0" indent="0">
              <a:buNone/>
            </a:pPr>
            <a:r>
              <a:rPr lang="en-US" dirty="0">
                <a:effectLst/>
              </a:rPr>
              <a:t>Father of Intuitionism.</a:t>
            </a:r>
          </a:p>
          <a:p>
            <a:pPr marL="0" indent="0">
              <a:buNone/>
            </a:pPr>
            <a:r>
              <a:rPr lang="en-US" dirty="0">
                <a:effectLst/>
              </a:rPr>
              <a:t>Intuitionism is the epistemological view that some moral truths can be known without logical inference or systematic thought; such truths, it is argued, can be known </a:t>
            </a:r>
            <a:r>
              <a:rPr lang="en-US" i="1" dirty="0">
                <a:effectLst/>
              </a:rPr>
              <a:t>directly </a:t>
            </a:r>
            <a:r>
              <a:rPr lang="en-US" dirty="0">
                <a:effectLst/>
              </a:rPr>
              <a:t>either through a “moral sense” (the empiricist view) or by means of non-empirical a priori knowledge (the rationalist view).</a:t>
            </a:r>
            <a:endParaRPr lang="en-US" dirty="0">
              <a:solidFill>
                <a:schemeClr val="tx2"/>
              </a:solidFill>
              <a:effectLst/>
              <a:latin typeface="PT Serif" panose="020A0603040505020204" pitchFamily="18" charset="0"/>
            </a:endParaRPr>
          </a:p>
          <a:p>
            <a:pPr marL="0" indent="0">
              <a:buNone/>
            </a:pPr>
            <a:r>
              <a:rPr lang="en-US" sz="2100" dirty="0">
                <a:solidFill>
                  <a:schemeClr val="tx2"/>
                </a:solidFill>
                <a:effectLst/>
                <a:latin typeface="PT Serif" panose="020F0502020204030204" pitchFamily="18" charset="0"/>
              </a:rPr>
              <a:t>The ultimate basis of modern mathematics is thus mathematical intuition. and it is in this sense that the Intuitionistic doctrine of Brouwer and his followers is correct. Modern instructional methods recognize this role of intuition by replacing the "do this, do that" mode of teaching by a "what should be done next?"</a:t>
            </a:r>
          </a:p>
        </p:txBody>
      </p:sp>
      <p:sp>
        <p:nvSpPr>
          <p:cNvPr id="4" name="TextBox 3">
            <a:extLst>
              <a:ext uri="{FF2B5EF4-FFF2-40B4-BE49-F238E27FC236}">
                <a16:creationId xmlns:a16="http://schemas.microsoft.com/office/drawing/2014/main" id="{22AA8963-5EDF-CFBE-76FD-5C8EB6536891}"/>
              </a:ext>
            </a:extLst>
          </p:cNvPr>
          <p:cNvSpPr txBox="1"/>
          <p:nvPr/>
        </p:nvSpPr>
        <p:spPr>
          <a:xfrm>
            <a:off x="1141413" y="5421869"/>
            <a:ext cx="7010128" cy="369332"/>
          </a:xfrm>
          <a:prstGeom prst="rect">
            <a:avLst/>
          </a:prstGeom>
          <a:noFill/>
        </p:spPr>
        <p:txBody>
          <a:bodyPr wrap="square" rtlCol="0" anchor="b" anchorCtr="0">
            <a:spAutoFit/>
          </a:bodyPr>
          <a:lstStyle/>
          <a:p>
            <a:pPr algn="l"/>
            <a:r>
              <a:rPr lang="en-US" b="1" i="1" u="none" strike="noStrike" cap="all" dirty="0">
                <a:solidFill>
                  <a:schemeClr val="accent1"/>
                </a:solidFill>
                <a:effectLst/>
                <a:latin typeface="roboto" pitchFamily="2" charset="0"/>
              </a:rPr>
              <a:t>SCIENCE •</a:t>
            </a:r>
            <a:r>
              <a:rPr lang="en-US" cap="all" dirty="0">
                <a:solidFill>
                  <a:srgbClr val="757575"/>
                </a:solidFill>
                <a:latin typeface="roboto" pitchFamily="2" charset="0"/>
              </a:rPr>
              <a:t> </a:t>
            </a:r>
            <a:r>
              <a:rPr lang="en-US" b="0" i="0" u="none" strike="noStrike" dirty="0">
                <a:solidFill>
                  <a:srgbClr val="757575"/>
                </a:solidFill>
                <a:effectLst/>
                <a:latin typeface="roboto" pitchFamily="2" charset="0"/>
              </a:rPr>
              <a:t>5 May 1967 </a:t>
            </a:r>
            <a:r>
              <a:rPr lang="en-US" b="1" i="1" u="none" strike="noStrike" cap="all" dirty="0">
                <a:solidFill>
                  <a:schemeClr val="accent1"/>
                </a:solidFill>
                <a:effectLst/>
                <a:latin typeface="roboto" pitchFamily="2" charset="0"/>
              </a:rPr>
              <a:t>•</a:t>
            </a:r>
            <a:r>
              <a:rPr lang="en-US" cap="all" dirty="0">
                <a:solidFill>
                  <a:srgbClr val="757575"/>
                </a:solidFill>
                <a:latin typeface="roboto" pitchFamily="2" charset="0"/>
              </a:rPr>
              <a:t>  </a:t>
            </a:r>
            <a:r>
              <a:rPr lang="en-US" b="0" i="0" u="none" strike="noStrike" dirty="0">
                <a:solidFill>
                  <a:srgbClr val="757575"/>
                </a:solidFill>
                <a:effectLst/>
                <a:latin typeface="roboto" pitchFamily="2" charset="0"/>
              </a:rPr>
              <a:t>Vol 156, Issue 3775 </a:t>
            </a:r>
            <a:r>
              <a:rPr lang="en-US" b="1" i="1" u="none" strike="noStrike" cap="all" dirty="0">
                <a:solidFill>
                  <a:schemeClr val="accent1"/>
                </a:solidFill>
                <a:effectLst/>
                <a:latin typeface="roboto" pitchFamily="2" charset="0"/>
              </a:rPr>
              <a:t>•</a:t>
            </a:r>
            <a:r>
              <a:rPr lang="en-US" cap="all" dirty="0">
                <a:solidFill>
                  <a:srgbClr val="757575"/>
                </a:solidFill>
                <a:latin typeface="roboto" pitchFamily="2" charset="0"/>
              </a:rPr>
              <a:t>  </a:t>
            </a:r>
            <a:r>
              <a:rPr lang="en-US" b="0" i="0" u="none" strike="noStrike" dirty="0">
                <a:solidFill>
                  <a:srgbClr val="757575"/>
                </a:solidFill>
                <a:effectLst/>
                <a:latin typeface="roboto" pitchFamily="2" charset="0"/>
              </a:rPr>
              <a:t>pp. 605-610</a:t>
            </a:r>
          </a:p>
        </p:txBody>
      </p:sp>
      <p:pic>
        <p:nvPicPr>
          <p:cNvPr id="6" name="Picture 5">
            <a:extLst>
              <a:ext uri="{FF2B5EF4-FFF2-40B4-BE49-F238E27FC236}">
                <a16:creationId xmlns:a16="http://schemas.microsoft.com/office/drawing/2014/main" id="{03E47144-B0AB-3360-29E1-9CD6B7C3B05C}"/>
              </a:ext>
            </a:extLst>
          </p:cNvPr>
          <p:cNvPicPr>
            <a:picLocks noChangeAspect="1"/>
          </p:cNvPicPr>
          <p:nvPr/>
        </p:nvPicPr>
        <p:blipFill>
          <a:blip r:embed="rId3"/>
          <a:stretch>
            <a:fillRect/>
          </a:stretch>
        </p:blipFill>
        <p:spPr>
          <a:xfrm>
            <a:off x="1141413" y="2217366"/>
            <a:ext cx="2286000" cy="2857500"/>
          </a:xfrm>
          <a:prstGeom prst="rect">
            <a:avLst/>
          </a:prstGeom>
        </p:spPr>
      </p:pic>
    </p:spTree>
    <p:extLst>
      <p:ext uri="{BB962C8B-B14F-4D97-AF65-F5344CB8AC3E}">
        <p14:creationId xmlns:p14="http://schemas.microsoft.com/office/powerpoint/2010/main" val="88887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iterate type="wd">
                                    <p:tmPct val="7000"/>
                                  </p:iterate>
                                  <p:childTnLst>
                                    <p:animClr clrSpc="rgb" dir="cw">
                                      <p:cBhvr override="childStyle">
                                        <p:cTn id="6" dur="2000" fill="hold"/>
                                        <p:tgtEl>
                                          <p:spTgt spid="3">
                                            <p:txEl>
                                              <p:pRg st="2" end="2"/>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908-6DFE-8B72-E3EA-9C5CD69F54C7}"/>
              </a:ext>
            </a:extLst>
          </p:cNvPr>
          <p:cNvSpPr>
            <a:spLocks noGrp="1"/>
          </p:cNvSpPr>
          <p:nvPr>
            <p:ph type="title"/>
          </p:nvPr>
        </p:nvSpPr>
        <p:spPr>
          <a:xfrm>
            <a:off x="1141413" y="609600"/>
            <a:ext cx="9905998" cy="1260764"/>
          </a:xfrm>
        </p:spPr>
        <p:txBody>
          <a:bodyPr/>
          <a:lstStyle/>
          <a:p>
            <a:r>
              <a:rPr lang="en-US" dirty="0"/>
              <a:t>Immanuel Kant (1724 – 1804)</a:t>
            </a:r>
          </a:p>
        </p:txBody>
      </p:sp>
      <p:sp>
        <p:nvSpPr>
          <p:cNvPr id="3" name="Content Placeholder 2">
            <a:extLst>
              <a:ext uri="{FF2B5EF4-FFF2-40B4-BE49-F238E27FC236}">
                <a16:creationId xmlns:a16="http://schemas.microsoft.com/office/drawing/2014/main" id="{82733464-76EB-7100-27E7-F3272B9FF98F}"/>
              </a:ext>
            </a:extLst>
          </p:cNvPr>
          <p:cNvSpPr>
            <a:spLocks noGrp="1"/>
          </p:cNvSpPr>
          <p:nvPr>
            <p:ph idx="1"/>
          </p:nvPr>
        </p:nvSpPr>
        <p:spPr>
          <a:xfrm>
            <a:off x="1141413" y="1724890"/>
            <a:ext cx="7088187" cy="3062771"/>
          </a:xfrm>
        </p:spPr>
        <p:txBody>
          <a:bodyPr anchor="t" anchorCtr="0">
            <a:normAutofit lnSpcReduction="10000"/>
          </a:bodyPr>
          <a:lstStyle/>
          <a:p>
            <a:pPr marL="0" indent="0">
              <a:buNone/>
            </a:pPr>
            <a:r>
              <a:rPr lang="en-US" dirty="0">
                <a:effectLst/>
              </a:rPr>
              <a:t>The mere form of intuition, without substance, is in itself no object, but the merely formal condition of an object (as phenomenon), as pure space and pure time. These are certainly something, as forms of intuition, but are not themselves objects which are intuited (</a:t>
            </a:r>
            <a:r>
              <a:rPr lang="en-US" dirty="0" err="1">
                <a:effectLst/>
              </a:rPr>
              <a:t>ens</a:t>
            </a:r>
            <a:r>
              <a:rPr lang="en-US" dirty="0">
                <a:effectLst/>
              </a:rPr>
              <a:t> </a:t>
            </a:r>
            <a:r>
              <a:rPr lang="en-US" dirty="0" err="1">
                <a:effectLst/>
              </a:rPr>
              <a:t>imaginarium</a:t>
            </a:r>
            <a:r>
              <a:rPr lang="en-US" dirty="0">
                <a:effectLst/>
              </a:rPr>
              <a:t>).</a:t>
            </a:r>
          </a:p>
          <a:p>
            <a:pPr marL="0" indent="0">
              <a:buNone/>
            </a:pPr>
            <a:r>
              <a:rPr lang="en-US" dirty="0">
                <a:effectLst/>
              </a:rPr>
              <a:t>Thoughts without content are void; intuitions without conceptions, blind.</a:t>
            </a:r>
            <a:endParaRPr lang="en-US" sz="2100" dirty="0">
              <a:solidFill>
                <a:schemeClr val="tx2"/>
              </a:solidFill>
              <a:effectLst/>
              <a:latin typeface="PT Serif" panose="020F0502020204030204" pitchFamily="18" charset="0"/>
            </a:endParaRPr>
          </a:p>
          <a:p>
            <a:pPr marL="0" indent="0">
              <a:buNone/>
            </a:pPr>
            <a:r>
              <a:rPr lang="en-US" dirty="0">
                <a:effectLst/>
              </a:rPr>
              <a:t>Rules for Happiness: something to do, someone to love, something to hope for.</a:t>
            </a:r>
            <a:endParaRPr lang="en-US" sz="2100" dirty="0">
              <a:solidFill>
                <a:schemeClr val="tx2"/>
              </a:solidFill>
              <a:effectLst/>
              <a:latin typeface="PT Serif" panose="020F0502020204030204" pitchFamily="18" charset="0"/>
            </a:endParaRPr>
          </a:p>
        </p:txBody>
      </p:sp>
      <p:sp>
        <p:nvSpPr>
          <p:cNvPr id="4" name="TextBox 3">
            <a:extLst>
              <a:ext uri="{FF2B5EF4-FFF2-40B4-BE49-F238E27FC236}">
                <a16:creationId xmlns:a16="http://schemas.microsoft.com/office/drawing/2014/main" id="{22AA8963-5EDF-CFBE-76FD-5C8EB6536891}"/>
              </a:ext>
            </a:extLst>
          </p:cNvPr>
          <p:cNvSpPr txBox="1"/>
          <p:nvPr/>
        </p:nvSpPr>
        <p:spPr>
          <a:xfrm>
            <a:off x="1141413" y="5421869"/>
            <a:ext cx="7010128" cy="369332"/>
          </a:xfrm>
          <a:prstGeom prst="rect">
            <a:avLst/>
          </a:prstGeom>
          <a:noFill/>
        </p:spPr>
        <p:txBody>
          <a:bodyPr wrap="square" rtlCol="0" anchor="b" anchorCtr="0">
            <a:spAutoFit/>
          </a:bodyPr>
          <a:lstStyle/>
          <a:p>
            <a:pPr algn="l"/>
            <a:r>
              <a:rPr lang="en-US" b="1" i="1" u="none" strike="noStrike" cap="all" dirty="0">
                <a:solidFill>
                  <a:schemeClr val="accent1"/>
                </a:solidFill>
                <a:effectLst/>
                <a:latin typeface="roboto" pitchFamily="2" charset="0"/>
                <a:hlinkClick r:id="rId3"/>
              </a:rPr>
              <a:t>The critique of pure reason </a:t>
            </a:r>
            <a:r>
              <a:rPr lang="en-US" b="1" i="1" u="none" strike="noStrike" cap="all" dirty="0">
                <a:solidFill>
                  <a:schemeClr val="accent1"/>
                </a:solidFill>
                <a:effectLst/>
                <a:latin typeface="roboto" pitchFamily="2" charset="0"/>
              </a:rPr>
              <a:t>•</a:t>
            </a:r>
            <a:r>
              <a:rPr lang="en-US" cap="all" dirty="0">
                <a:solidFill>
                  <a:srgbClr val="757575"/>
                </a:solidFill>
                <a:latin typeface="roboto" pitchFamily="2" charset="0"/>
              </a:rPr>
              <a:t> </a:t>
            </a:r>
            <a:r>
              <a:rPr lang="en-US" b="0" i="0" u="none" strike="noStrike" dirty="0">
                <a:solidFill>
                  <a:srgbClr val="757575"/>
                </a:solidFill>
                <a:effectLst/>
                <a:latin typeface="roboto" pitchFamily="2" charset="0"/>
              </a:rPr>
              <a:t>1787</a:t>
            </a:r>
            <a:r>
              <a:rPr lang="en-US" b="1" i="1" u="none" strike="noStrike" cap="all" dirty="0">
                <a:solidFill>
                  <a:schemeClr val="accent1"/>
                </a:solidFill>
                <a:effectLst/>
                <a:latin typeface="roboto" pitchFamily="2" charset="0"/>
              </a:rPr>
              <a:t>•</a:t>
            </a:r>
            <a:r>
              <a:rPr lang="en-US" cap="all" dirty="0">
                <a:solidFill>
                  <a:srgbClr val="757575"/>
                </a:solidFill>
                <a:latin typeface="roboto" pitchFamily="2" charset="0"/>
              </a:rPr>
              <a:t>  </a:t>
            </a:r>
            <a:r>
              <a:rPr lang="en-US" b="0" i="0" u="none" strike="noStrike" dirty="0">
                <a:solidFill>
                  <a:srgbClr val="757575"/>
                </a:solidFill>
                <a:effectLst/>
                <a:latin typeface="roboto" pitchFamily="2" charset="0"/>
              </a:rPr>
              <a:t>Second Edition</a:t>
            </a:r>
          </a:p>
        </p:txBody>
      </p:sp>
      <p:pic>
        <p:nvPicPr>
          <p:cNvPr id="5" name="Picture 4">
            <a:extLst>
              <a:ext uri="{FF2B5EF4-FFF2-40B4-BE49-F238E27FC236}">
                <a16:creationId xmlns:a16="http://schemas.microsoft.com/office/drawing/2014/main" id="{9C2A73F4-8DC2-9E7B-741F-1F45ECDD6447}"/>
              </a:ext>
            </a:extLst>
          </p:cNvPr>
          <p:cNvPicPr>
            <a:picLocks noChangeAspect="1"/>
          </p:cNvPicPr>
          <p:nvPr/>
        </p:nvPicPr>
        <p:blipFill>
          <a:blip r:embed="rId4"/>
          <a:stretch>
            <a:fillRect/>
          </a:stretch>
        </p:blipFill>
        <p:spPr>
          <a:xfrm>
            <a:off x="8427027" y="1724890"/>
            <a:ext cx="2620384" cy="3418410"/>
          </a:xfrm>
          <a:prstGeom prst="rect">
            <a:avLst/>
          </a:prstGeom>
        </p:spPr>
      </p:pic>
    </p:spTree>
    <p:extLst>
      <p:ext uri="{BB962C8B-B14F-4D97-AF65-F5344CB8AC3E}">
        <p14:creationId xmlns:p14="http://schemas.microsoft.com/office/powerpoint/2010/main" val="194162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iterate type="wd">
                                    <p:tmPct val="7000"/>
                                  </p:iterate>
                                  <p:childTnLst>
                                    <p:animClr clrSpc="rgb" dir="cw">
                                      <p:cBhvr override="childStyle">
                                        <p:cTn id="6" dur="2000" fill="hold"/>
                                        <p:tgtEl>
                                          <p:spTgt spid="3">
                                            <p:txEl>
                                              <p:pRg st="2" end="2"/>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06E09-3B1C-D89C-4B84-DE1F733B71E0}"/>
              </a:ext>
            </a:extLst>
          </p:cNvPr>
          <p:cNvSpPr>
            <a:spLocks noGrp="1"/>
          </p:cNvSpPr>
          <p:nvPr>
            <p:ph type="title"/>
          </p:nvPr>
        </p:nvSpPr>
        <p:spPr>
          <a:xfrm>
            <a:off x="1141413" y="609600"/>
            <a:ext cx="9905998" cy="1022819"/>
          </a:xfrm>
        </p:spPr>
        <p:txBody>
          <a:bodyPr>
            <a:normAutofit fontScale="90000"/>
          </a:bodyPr>
          <a:lstStyle/>
          <a:p>
            <a:pPr fontAlgn="t"/>
            <a:r>
              <a:rPr lang="en-US" b="0" i="0" u="none" strike="noStrike" dirty="0">
                <a:effectLst/>
                <a:latin typeface="Google Sans"/>
              </a:rPr>
              <a:t>in·tu·i·tion</a:t>
            </a:r>
            <a:br>
              <a:rPr lang="en-US" b="0" i="0" u="none" strike="noStrike" dirty="0">
                <a:effectLst/>
                <a:latin typeface="Google Sans"/>
              </a:rPr>
            </a:br>
            <a:r>
              <a:rPr lang="en-US" b="0" i="0" u="none" strike="noStrike" dirty="0">
                <a:effectLst/>
                <a:latin typeface="arial" panose="020B0604020202020204" pitchFamily="34" charset="0"/>
              </a:rPr>
              <a:t>/ˌinto͞oˈiSH(ə)n,ˌintəˈwiSH(ə)n/</a:t>
            </a:r>
            <a:endParaRPr lang="en-US" dirty="0"/>
          </a:p>
        </p:txBody>
      </p:sp>
      <p:pic>
        <p:nvPicPr>
          <p:cNvPr id="5" name="Content Placeholder 4">
            <a:extLst>
              <a:ext uri="{FF2B5EF4-FFF2-40B4-BE49-F238E27FC236}">
                <a16:creationId xmlns:a16="http://schemas.microsoft.com/office/drawing/2014/main" id="{424EC234-4CCA-F3CE-9770-B267F3CBE1DD}"/>
              </a:ext>
            </a:extLst>
          </p:cNvPr>
          <p:cNvPicPr>
            <a:picLocks noGrp="1" noChangeAspect="1"/>
          </p:cNvPicPr>
          <p:nvPr>
            <p:ph idx="1"/>
          </p:nvPr>
        </p:nvPicPr>
        <p:blipFill>
          <a:blip r:embed="rId2"/>
          <a:stretch>
            <a:fillRect/>
          </a:stretch>
        </p:blipFill>
        <p:spPr>
          <a:xfrm>
            <a:off x="1478950" y="1699905"/>
            <a:ext cx="9234100" cy="4548495"/>
          </a:xfrm>
        </p:spPr>
      </p:pic>
      <p:cxnSp>
        <p:nvCxnSpPr>
          <p:cNvPr id="7" name="Straight Arrow Connector 6">
            <a:extLst>
              <a:ext uri="{FF2B5EF4-FFF2-40B4-BE49-F238E27FC236}">
                <a16:creationId xmlns:a16="http://schemas.microsoft.com/office/drawing/2014/main" id="{FAEAC131-03FF-5440-D137-98BE471A889E}"/>
              </a:ext>
            </a:extLst>
          </p:cNvPr>
          <p:cNvCxnSpPr/>
          <p:nvPr/>
        </p:nvCxnSpPr>
        <p:spPr>
          <a:xfrm>
            <a:off x="4492107" y="4241134"/>
            <a:ext cx="371192" cy="56131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CDF64530-B499-0963-558C-957AC6ACE595}"/>
              </a:ext>
            </a:extLst>
          </p:cNvPr>
          <p:cNvSpPr txBox="1"/>
          <p:nvPr/>
        </p:nvSpPr>
        <p:spPr>
          <a:xfrm>
            <a:off x="3949671" y="3871802"/>
            <a:ext cx="755335" cy="400110"/>
          </a:xfrm>
          <a:prstGeom prst="rect">
            <a:avLst/>
          </a:prstGeom>
          <a:noFill/>
        </p:spPr>
        <p:txBody>
          <a:bodyPr wrap="none" rtlCol="0">
            <a:spAutoFit/>
          </a:bodyPr>
          <a:lstStyle/>
          <a:p>
            <a:r>
              <a:rPr lang="en-US" sz="2000" b="1" dirty="0">
                <a:solidFill>
                  <a:schemeClr val="accent1"/>
                </a:solidFill>
              </a:rPr>
              <a:t>1877</a:t>
            </a:r>
          </a:p>
        </p:txBody>
      </p:sp>
      <p:cxnSp>
        <p:nvCxnSpPr>
          <p:cNvPr id="14" name="Straight Arrow Connector 13">
            <a:extLst>
              <a:ext uri="{FF2B5EF4-FFF2-40B4-BE49-F238E27FC236}">
                <a16:creationId xmlns:a16="http://schemas.microsoft.com/office/drawing/2014/main" id="{313F2648-A09D-74AE-CA37-9BC424B6439E}"/>
              </a:ext>
            </a:extLst>
          </p:cNvPr>
          <p:cNvCxnSpPr/>
          <p:nvPr/>
        </p:nvCxnSpPr>
        <p:spPr>
          <a:xfrm>
            <a:off x="7824002" y="4121930"/>
            <a:ext cx="371192" cy="56131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A122DA65-D2B8-5AD6-3148-BB098007A8A9}"/>
              </a:ext>
            </a:extLst>
          </p:cNvPr>
          <p:cNvSpPr txBox="1"/>
          <p:nvPr/>
        </p:nvSpPr>
        <p:spPr>
          <a:xfrm>
            <a:off x="7281566" y="3752598"/>
            <a:ext cx="755335" cy="400110"/>
          </a:xfrm>
          <a:prstGeom prst="rect">
            <a:avLst/>
          </a:prstGeom>
          <a:noFill/>
        </p:spPr>
        <p:txBody>
          <a:bodyPr wrap="none" rtlCol="0">
            <a:spAutoFit/>
          </a:bodyPr>
          <a:lstStyle/>
          <a:p>
            <a:r>
              <a:rPr lang="en-US" sz="2000" b="1" dirty="0">
                <a:solidFill>
                  <a:schemeClr val="accent1"/>
                </a:solidFill>
              </a:rPr>
              <a:t>1967</a:t>
            </a:r>
          </a:p>
        </p:txBody>
      </p:sp>
    </p:spTree>
    <p:extLst>
      <p:ext uri="{BB962C8B-B14F-4D97-AF65-F5344CB8AC3E}">
        <p14:creationId xmlns:p14="http://schemas.microsoft.com/office/powerpoint/2010/main" val="15051442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A9E023"/>
      </a:accent1>
      <a:accent2>
        <a:srgbClr val="1FCDB6"/>
      </a:accent2>
      <a:accent3>
        <a:srgbClr val="5F99C9"/>
      </a:accent3>
      <a:accent4>
        <a:srgbClr val="AE65D1"/>
      </a:accent4>
      <a:accent5>
        <a:srgbClr val="D06423"/>
      </a:accent5>
      <a:accent6>
        <a:srgbClr val="DCAB11"/>
      </a:accent6>
      <a:hlink>
        <a:srgbClr val="ADE133"/>
      </a:hlink>
      <a:folHlink>
        <a:srgbClr val="C2EA6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1FEE2289-88FB-467C-9C9A-54F3C85768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{8279E979-701F-E946-9B4A-DB55318A6098}tf10001063</Template>
  <TotalTime>18587</TotalTime>
  <Words>1166</Words>
  <Application>Microsoft Office PowerPoint</Application>
  <PresentationFormat>Widescreen</PresentationFormat>
  <Paragraphs>147</Paragraphs>
  <Slides>40</Slides>
  <Notes>3</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Arial</vt:lpstr>
      <vt:lpstr>Arial</vt:lpstr>
      <vt:lpstr>Calibri</vt:lpstr>
      <vt:lpstr>Cambria</vt:lpstr>
      <vt:lpstr>Century Gothic</vt:lpstr>
      <vt:lpstr>Google Sans</vt:lpstr>
      <vt:lpstr>JetBrains Mono</vt:lpstr>
      <vt:lpstr>PT Serif</vt:lpstr>
      <vt:lpstr>Roboto</vt:lpstr>
      <vt:lpstr>Roboto</vt:lpstr>
      <vt:lpstr>Mesh</vt:lpstr>
      <vt:lpstr>Tooling intuition</vt:lpstr>
      <vt:lpstr>PowerPoint Presentation</vt:lpstr>
      <vt:lpstr>PowerPoint Presentation</vt:lpstr>
      <vt:lpstr>in·tu·i·tion /ˌinto͞oˈiSH(ə)n,ˌintəˈwiSH(ə)n/</vt:lpstr>
      <vt:lpstr>squirrel!!!</vt:lpstr>
      <vt:lpstr>in·tu·i·tion /ˌinto͞oˈiSH(ə)n,ˌintəˈwiSH(ə)n/</vt:lpstr>
      <vt:lpstr>William david ross (1877 – 1971)</vt:lpstr>
      <vt:lpstr>Immanuel Kant (1724 – 1804)</vt:lpstr>
      <vt:lpstr>in·tu·i·tion /ˌinto͞oˈiSH(ə)n,ˌintəˈwiSH(ə)n/</vt:lpstr>
      <vt:lpstr>The latest dance song had Intuition in the title…</vt:lpstr>
      <vt:lpstr>Raymond Luis Wilder (1896 – 1982)</vt:lpstr>
      <vt:lpstr>in·tu·i·tion /ˌinto͞oˈiSH(ə)n,ˌintəˈwiSH(ə)n/</vt:lpstr>
      <vt:lpstr>Google  “intuition 2019”</vt:lpstr>
      <vt:lpstr>PowerPoint Presentation</vt:lpstr>
      <vt:lpstr>PowerPoint Presentation</vt:lpstr>
      <vt:lpstr>Interfaces</vt:lpstr>
      <vt:lpstr>Four problems + 1</vt:lpstr>
      <vt:lpstr>Errors Good vs BAD </vt:lpstr>
      <vt:lpstr>Show bad code compile clean</vt:lpstr>
      <vt:lpstr>Why tooling?</vt:lpstr>
      <vt:lpstr>Cross platform tools/talk</vt:lpstr>
      <vt:lpstr>Types of errors</vt:lpstr>
      <vt:lpstr>Compiler errors</vt:lpstr>
      <vt:lpstr>Linker error</vt:lpstr>
      <vt:lpstr>runtime error</vt:lpstr>
      <vt:lpstr>Logic errors</vt:lpstr>
      <vt:lpstr>Compiler settings</vt:lpstr>
      <vt:lpstr>CLI Builds vs GUI</vt:lpstr>
      <vt:lpstr>Comparing compiler errors</vt:lpstr>
      <vt:lpstr>Compiler errors and warnings why they matter</vt:lpstr>
      <vt:lpstr>Linker errors</vt:lpstr>
      <vt:lpstr>Static analysis</vt:lpstr>
      <vt:lpstr>Clang tidy</vt:lpstr>
      <vt:lpstr>Microsoft visual studio (windows)</vt:lpstr>
      <vt:lpstr>Commercial and open source </vt:lpstr>
      <vt:lpstr>CI / CD Pipeline and tools </vt:lpstr>
      <vt:lpstr>What to use for compiler</vt:lpstr>
      <vt:lpstr>Static analysis tools</vt:lpstr>
      <vt:lpstr>Ai tooling</vt:lpstr>
      <vt:lpstr>When the problem persist…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Carpenter</dc:creator>
  <cp:lastModifiedBy>Kevin Carpenter</cp:lastModifiedBy>
  <cp:revision>5</cp:revision>
  <dcterms:created xsi:type="dcterms:W3CDTF">2023-10-16T15:14:41Z</dcterms:created>
  <dcterms:modified xsi:type="dcterms:W3CDTF">2023-10-29T23:49:04Z</dcterms:modified>
</cp:coreProperties>
</file>